
<file path=[Content_Types].xml><?xml version="1.0" encoding="utf-8"?>
<Types xmlns="http://schemas.openxmlformats.org/package/2006/content-types">
  <Default Extension="tmp" ContentType="image/png"/>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19" r:id="rId2"/>
    <p:sldId id="357" r:id="rId3"/>
    <p:sldId id="321" r:id="rId4"/>
    <p:sldId id="354" r:id="rId5"/>
    <p:sldId id="310" r:id="rId6"/>
    <p:sldId id="311" r:id="rId7"/>
    <p:sldId id="351" r:id="rId8"/>
    <p:sldId id="316" r:id="rId9"/>
    <p:sldId id="322" r:id="rId10"/>
    <p:sldId id="370" r:id="rId11"/>
    <p:sldId id="349" r:id="rId12"/>
    <p:sldId id="318" r:id="rId13"/>
    <p:sldId id="314" r:id="rId14"/>
    <p:sldId id="323" r:id="rId15"/>
    <p:sldId id="350" r:id="rId16"/>
    <p:sldId id="263" r:id="rId17"/>
    <p:sldId id="265" r:id="rId18"/>
    <p:sldId id="262" r:id="rId19"/>
    <p:sldId id="266" r:id="rId20"/>
    <p:sldId id="259" r:id="rId21"/>
    <p:sldId id="267" r:id="rId22"/>
    <p:sldId id="358" r:id="rId23"/>
    <p:sldId id="324" r:id="rId24"/>
    <p:sldId id="359" r:id="rId25"/>
    <p:sldId id="360" r:id="rId26"/>
    <p:sldId id="361" r:id="rId27"/>
    <p:sldId id="362" r:id="rId28"/>
    <p:sldId id="363" r:id="rId29"/>
    <p:sldId id="364" r:id="rId30"/>
    <p:sldId id="365" r:id="rId31"/>
    <p:sldId id="369" r:id="rId32"/>
    <p:sldId id="367" r:id="rId33"/>
    <p:sldId id="400" r:id="rId34"/>
    <p:sldId id="325" r:id="rId35"/>
    <p:sldId id="371" r:id="rId36"/>
    <p:sldId id="372" r:id="rId37"/>
    <p:sldId id="390" r:id="rId38"/>
    <p:sldId id="378" r:id="rId39"/>
    <p:sldId id="389" r:id="rId40"/>
    <p:sldId id="374" r:id="rId41"/>
    <p:sldId id="391" r:id="rId42"/>
    <p:sldId id="392" r:id="rId43"/>
    <p:sldId id="393" r:id="rId44"/>
    <p:sldId id="380" r:id="rId45"/>
    <p:sldId id="394" r:id="rId46"/>
    <p:sldId id="395" r:id="rId47"/>
    <p:sldId id="396" r:id="rId48"/>
    <p:sldId id="384" r:id="rId49"/>
    <p:sldId id="397" r:id="rId50"/>
    <p:sldId id="386" r:id="rId51"/>
    <p:sldId id="398" r:id="rId5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A1E"/>
    <a:srgbClr val="F0FC56"/>
    <a:srgbClr val="026EE4"/>
    <a:srgbClr val="EB4B47"/>
    <a:srgbClr val="75DBFF"/>
    <a:srgbClr val="82EE4C"/>
    <a:srgbClr val="75E93B"/>
    <a:srgbClr val="4BB2FF"/>
    <a:srgbClr val="0000FF"/>
    <a:srgbClr val="F561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704" autoAdjust="0"/>
  </p:normalViewPr>
  <p:slideViewPr>
    <p:cSldViewPr>
      <p:cViewPr>
        <p:scale>
          <a:sx n="76" d="100"/>
          <a:sy n="76" d="100"/>
        </p:scale>
        <p:origin x="-1206" y="72"/>
      </p:cViewPr>
      <p:guideLst>
        <p:guide orient="horz" pos="2160"/>
        <p:guide pos="2880"/>
      </p:guideLst>
    </p:cSldViewPr>
  </p:slideViewPr>
  <p:outlineViewPr>
    <p:cViewPr>
      <p:scale>
        <a:sx n="33" d="100"/>
        <a:sy n="33" d="100"/>
      </p:scale>
      <p:origin x="0" y="647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C7C429-CCFF-4D9E-A070-35F71DC840B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kumimoji="1" lang="ja-JP" altLang="en-US"/>
        </a:p>
      </dgm:t>
    </dgm:pt>
    <dgm:pt modelId="{C0B14B0B-060D-4694-A3F8-A257FDB3FB99}" type="pres">
      <dgm:prSet presAssocID="{BCC7C429-CCFF-4D9E-A070-35F71DC840B2}" presName="Name0" presStyleCnt="0">
        <dgm:presLayoutVars>
          <dgm:dir/>
          <dgm:animLvl val="lvl"/>
          <dgm:resizeHandles val="exact"/>
        </dgm:presLayoutVars>
      </dgm:prSet>
      <dgm:spPr/>
      <dgm:t>
        <a:bodyPr/>
        <a:lstStyle/>
        <a:p>
          <a:endParaRPr kumimoji="1" lang="ja-JP" altLang="en-US"/>
        </a:p>
      </dgm:t>
    </dgm:pt>
  </dgm:ptLst>
  <dgm:cxnLst>
    <dgm:cxn modelId="{B693BF99-98C9-4F46-B4AF-3103A0720329}" type="presOf" srcId="{BCC7C429-CCFF-4D9E-A070-35F71DC840B2}" destId="{C0B14B0B-060D-4694-A3F8-A257FDB3FB99}" srcOrd="0"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29B035-E2E0-470E-AAE6-72433D86C04A}" type="datetimeFigureOut">
              <a:rPr kumimoji="1" lang="ja-JP" altLang="en-US" smtClean="0"/>
              <a:t>2014/12/19</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3B5661-D6D7-42EF-A5C6-A916ECDDE3A7}" type="slidenum">
              <a:rPr kumimoji="1" lang="ja-JP" altLang="en-US" smtClean="0"/>
              <a:t>‹#›</a:t>
            </a:fld>
            <a:endParaRPr kumimoji="1" lang="ja-JP" altLang="en-US"/>
          </a:p>
        </p:txBody>
      </p:sp>
    </p:spTree>
    <p:extLst>
      <p:ext uri="{BB962C8B-B14F-4D97-AF65-F5344CB8AC3E}">
        <p14:creationId xmlns:p14="http://schemas.microsoft.com/office/powerpoint/2010/main" val="231802688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これから田嶋ゼミＣ班の「消費者が感情移入する物語広告の条件と効果」の発表を始めます。</a:t>
            </a:r>
            <a:endParaRPr kumimoji="1" lang="en-US" altLang="ja-JP" dirty="0" smtClean="0"/>
          </a:p>
          <a:p>
            <a:r>
              <a:rPr kumimoji="1" lang="ja-JP" altLang="en-US" dirty="0" smtClean="0"/>
              <a:t>メンバーは市川斉藤平田ムラットです。</a:t>
            </a:r>
            <a:endParaRPr kumimoji="1" lang="en-US" altLang="ja-JP" dirty="0" smtClean="0"/>
          </a:p>
          <a:p>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1</a:t>
            </a:fld>
            <a:endParaRPr lang="ja-JP" altLang="en-US" dirty="0">
              <a:solidFill>
                <a:prstClr val="black"/>
              </a:solidFill>
            </a:endParaRPr>
          </a:p>
        </p:txBody>
      </p:sp>
    </p:spTree>
    <p:extLst>
      <p:ext uri="{BB962C8B-B14F-4D97-AF65-F5344CB8AC3E}">
        <p14:creationId xmlns:p14="http://schemas.microsoft.com/office/powerpoint/2010/main" val="1247399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目次は以下の通りです。初めに現状分析です。</a:t>
            </a:r>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14</a:t>
            </a:fld>
            <a:endParaRPr lang="ja-JP" altLang="en-US" dirty="0">
              <a:solidFill>
                <a:prstClr val="black"/>
              </a:solidFill>
            </a:endParaRPr>
          </a:p>
        </p:txBody>
      </p:sp>
    </p:spTree>
    <p:extLst>
      <p:ext uri="{BB962C8B-B14F-4D97-AF65-F5344CB8AC3E}">
        <p14:creationId xmlns:p14="http://schemas.microsoft.com/office/powerpoint/2010/main" val="171677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ctr"/>
            <a:endParaRPr kumimoji="1" lang="ja-JP" altLang="en-US" dirty="0"/>
          </a:p>
        </p:txBody>
      </p:sp>
      <p:sp>
        <p:nvSpPr>
          <p:cNvPr id="4" name="スライド番号プレースホルダー 3"/>
          <p:cNvSpPr>
            <a:spLocks noGrp="1"/>
          </p:cNvSpPr>
          <p:nvPr>
            <p:ph type="sldNum" sz="quarter" idx="10"/>
          </p:nvPr>
        </p:nvSpPr>
        <p:spPr/>
        <p:txBody>
          <a:bodyPr/>
          <a:lstStyle/>
          <a:p>
            <a:fld id="{A8F3D303-A9CE-451D-9D04-016FF5751A2D}" type="slidenum">
              <a:rPr kumimoji="1" lang="ja-JP" altLang="en-US" smtClean="0"/>
              <a:t>16</a:t>
            </a:fld>
            <a:endParaRPr kumimoji="1" lang="ja-JP" altLang="en-US"/>
          </a:p>
        </p:txBody>
      </p:sp>
    </p:spTree>
    <p:extLst>
      <p:ext uri="{BB962C8B-B14F-4D97-AF65-F5344CB8AC3E}">
        <p14:creationId xmlns:p14="http://schemas.microsoft.com/office/powerpoint/2010/main" val="2019247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22</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目次は以下の通りです。初めに現状分析です。</a:t>
            </a:r>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23</a:t>
            </a:fld>
            <a:endParaRPr lang="ja-JP" altLang="en-US" dirty="0">
              <a:solidFill>
                <a:prstClr val="black"/>
              </a:solidFill>
            </a:endParaRPr>
          </a:p>
        </p:txBody>
      </p:sp>
    </p:spTree>
    <p:extLst>
      <p:ext uri="{BB962C8B-B14F-4D97-AF65-F5344CB8AC3E}">
        <p14:creationId xmlns:p14="http://schemas.microsoft.com/office/powerpoint/2010/main" val="1716778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31</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33</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目次は以下の通りです。初めに現状分析です。</a:t>
            </a:r>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34</a:t>
            </a:fld>
            <a:endParaRPr lang="ja-JP" altLang="en-US" dirty="0">
              <a:solidFill>
                <a:prstClr val="black"/>
              </a:solidFill>
            </a:endParaRPr>
          </a:p>
        </p:txBody>
      </p:sp>
    </p:spTree>
    <p:extLst>
      <p:ext uri="{BB962C8B-B14F-4D97-AF65-F5344CB8AC3E}">
        <p14:creationId xmlns:p14="http://schemas.microsoft.com/office/powerpoint/2010/main" val="1716778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41</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46</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目次は以下の通りです。初めに現状分析です。</a:t>
            </a:r>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47</a:t>
            </a:fld>
            <a:endParaRPr lang="ja-JP" altLang="en-US" dirty="0">
              <a:solidFill>
                <a:prstClr val="black"/>
              </a:solidFill>
            </a:endParaRPr>
          </a:p>
        </p:txBody>
      </p:sp>
    </p:spTree>
    <p:extLst>
      <p:ext uri="{BB962C8B-B14F-4D97-AF65-F5344CB8AC3E}">
        <p14:creationId xmlns:p14="http://schemas.microsoft.com/office/powerpoint/2010/main" val="1716778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2</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51</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目次は以下の通りです。初めに現状分析です。</a:t>
            </a:r>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3</a:t>
            </a:fld>
            <a:endParaRPr lang="ja-JP" altLang="en-US" dirty="0">
              <a:solidFill>
                <a:prstClr val="black"/>
              </a:solidFill>
            </a:endParaRPr>
          </a:p>
        </p:txBody>
      </p:sp>
    </p:spTree>
    <p:extLst>
      <p:ext uri="{BB962C8B-B14F-4D97-AF65-F5344CB8AC3E}">
        <p14:creationId xmlns:p14="http://schemas.microsoft.com/office/powerpoint/2010/main" val="1716778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8F3D303-A9CE-451D-9D04-016FF5751A2D}" type="slidenum">
              <a:rPr kumimoji="1" lang="ja-JP" altLang="en-US" smtClean="0"/>
              <a:t>4</a:t>
            </a:fld>
            <a:endParaRPr kumimoji="1" lang="ja-JP" altLang="en-US" dirty="0"/>
          </a:p>
        </p:txBody>
      </p:sp>
    </p:spTree>
    <p:extLst>
      <p:ext uri="{BB962C8B-B14F-4D97-AF65-F5344CB8AC3E}">
        <p14:creationId xmlns:p14="http://schemas.microsoft.com/office/powerpoint/2010/main" val="41391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8F3D303-A9CE-451D-9D04-016FF5751A2D}" type="slidenum">
              <a:rPr kumimoji="1" lang="ja-JP" altLang="en-US" smtClean="0"/>
              <a:t>6</a:t>
            </a:fld>
            <a:endParaRPr kumimoji="1" lang="ja-JP" altLang="en-US" dirty="0"/>
          </a:p>
        </p:txBody>
      </p:sp>
    </p:spTree>
    <p:extLst>
      <p:ext uri="{BB962C8B-B14F-4D97-AF65-F5344CB8AC3E}">
        <p14:creationId xmlns:p14="http://schemas.microsoft.com/office/powerpoint/2010/main" val="121613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smtClean="0"/>
              <a:t>物語を広告に使い、広告に接触する人をその中に引きこむことによって擬似的に経験できる。</a:t>
            </a:r>
            <a:endParaRPr lang="en-US" altLang="ja-JP" sz="1200" dirty="0" smtClean="0"/>
          </a:p>
          <a:p>
            <a:r>
              <a:rPr lang="ja-JP" altLang="en-US" sz="1200" dirty="0" smtClean="0"/>
              <a:t>感情や情動に関するメッセージを伝えられる</a:t>
            </a:r>
            <a:endParaRPr lang="en-US" altLang="ja-JP" sz="1200" dirty="0" smtClean="0"/>
          </a:p>
          <a:p>
            <a:r>
              <a:rPr lang="ja-JP" altLang="en-US" sz="1200" dirty="0" smtClean="0"/>
              <a:t>広告で訴求されている製品に対して好意的な評価を行う。</a:t>
            </a:r>
            <a:endParaRPr lang="en-US" altLang="ja-JP" sz="1200" dirty="0" smtClean="0"/>
          </a:p>
          <a:p>
            <a:endParaRPr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A8F3D303-A9CE-451D-9D04-016FF5751A2D}" type="slidenum">
              <a:rPr kumimoji="1" lang="ja-JP" altLang="en-US" smtClean="0"/>
              <a:t>7</a:t>
            </a:fld>
            <a:endParaRPr kumimoji="1" lang="ja-JP" altLang="en-US"/>
          </a:p>
        </p:txBody>
      </p:sp>
    </p:spTree>
    <p:extLst>
      <p:ext uri="{BB962C8B-B14F-4D97-AF65-F5344CB8AC3E}">
        <p14:creationId xmlns:p14="http://schemas.microsoft.com/office/powerpoint/2010/main" val="222548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8F3D303-A9CE-451D-9D04-016FF5751A2D}" type="slidenum">
              <a:rPr kumimoji="1" lang="ja-JP" altLang="en-US" smtClean="0"/>
              <a:t>8</a:t>
            </a:fld>
            <a:endParaRPr kumimoji="1" lang="ja-JP" altLang="en-US"/>
          </a:p>
        </p:txBody>
      </p:sp>
    </p:spTree>
    <p:extLst>
      <p:ext uri="{BB962C8B-B14F-4D97-AF65-F5344CB8AC3E}">
        <p14:creationId xmlns:p14="http://schemas.microsoft.com/office/powerpoint/2010/main" val="763791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8F3D303-A9CE-451D-9D04-016FF5751A2D}" type="slidenum">
              <a:rPr kumimoji="1" lang="ja-JP" altLang="en-US" smtClean="0"/>
              <a:t>12</a:t>
            </a:fld>
            <a:endParaRPr kumimoji="1" lang="ja-JP" altLang="en-US"/>
          </a:p>
        </p:txBody>
      </p:sp>
    </p:spTree>
    <p:extLst>
      <p:ext uri="{BB962C8B-B14F-4D97-AF65-F5344CB8AC3E}">
        <p14:creationId xmlns:p14="http://schemas.microsoft.com/office/powerpoint/2010/main" val="75883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そのような効果、つまり</a:t>
            </a:r>
            <a:r>
              <a:rPr lang="ja-JP" altLang="en-US" sz="1200" dirty="0" smtClean="0"/>
              <a:t>物語型コミュニケーションは消費者の行動にどのような影響を与えているのだろうか？これが私たちの問題意識です。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06482CE-368F-41AE-B5BE-2C82219310CA}" type="slidenum">
              <a:rPr lang="ja-JP" altLang="en-US" smtClean="0">
                <a:solidFill>
                  <a:prstClr val="black"/>
                </a:solidFill>
              </a:rPr>
              <a:pPr/>
              <a:t>13</a:t>
            </a:fld>
            <a:endParaRPr lang="ja-JP" altLang="en-US" dirty="0">
              <a:solidFill>
                <a:prstClr val="black"/>
              </a:solidFill>
            </a:endParaRPr>
          </a:p>
        </p:txBody>
      </p:sp>
    </p:spTree>
    <p:extLst>
      <p:ext uri="{BB962C8B-B14F-4D97-AF65-F5344CB8AC3E}">
        <p14:creationId xmlns:p14="http://schemas.microsoft.com/office/powerpoint/2010/main" val="1200591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696819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339668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2092918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327649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4176731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836822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2040356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2147936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1060340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2748442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02F55D2-3933-45BB-A1DD-7EEB1C0106AD}" type="datetimeFigureOut">
              <a:rPr kumimoji="1" lang="ja-JP" altLang="en-US" smtClean="0"/>
              <a:t>2014/12/19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980708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F55D2-3933-45BB-A1DD-7EEB1C0106AD}" type="datetimeFigureOut">
              <a:rPr kumimoji="1" lang="ja-JP" altLang="en-US" smtClean="0"/>
              <a:t>2014/12/19</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BD196-FC0C-47A1-BE02-6507E477CCF9}" type="slidenum">
              <a:rPr kumimoji="1" lang="ja-JP" altLang="en-US" smtClean="0"/>
              <a:t>‹#›</a:t>
            </a:fld>
            <a:endParaRPr kumimoji="1" lang="ja-JP" altLang="en-US"/>
          </a:p>
        </p:txBody>
      </p:sp>
    </p:spTree>
    <p:extLst>
      <p:ext uri="{BB962C8B-B14F-4D97-AF65-F5344CB8AC3E}">
        <p14:creationId xmlns:p14="http://schemas.microsoft.com/office/powerpoint/2010/main" val="3667534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tmp"/><Relationship Id="rId7" Type="http://schemas.openxmlformats.org/officeDocument/2006/relationships/image" Target="../media/image12.tm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tmp"/><Relationship Id="rId5" Type="http://schemas.openxmlformats.org/officeDocument/2006/relationships/image" Target="../media/image10.tmp"/><Relationship Id="rId4" Type="http://schemas.openxmlformats.org/officeDocument/2006/relationships/image" Target="../media/image9.tm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tmp"/><Relationship Id="rId1" Type="http://schemas.openxmlformats.org/officeDocument/2006/relationships/slideLayout" Target="../slideLayouts/slideLayout7.xml"/><Relationship Id="rId4" Type="http://schemas.openxmlformats.org/officeDocument/2006/relationships/image" Target="../media/image20.wmf"/></Relationships>
</file>

<file path=ppt/slides/_rels/slide27.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image" Target="../media/image21.tmp"/><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29.png"/><Relationship Id="rId13" Type="http://schemas.microsoft.com/office/2007/relationships/hdphoto" Target="../media/hdphoto7.wdp"/><Relationship Id="rId3" Type="http://schemas.microsoft.com/office/2007/relationships/hdphoto" Target="../media/hdphoto2.wdp"/><Relationship Id="rId7" Type="http://schemas.microsoft.com/office/2007/relationships/hdphoto" Target="../media/hdphoto4.wdp"/><Relationship Id="rId12"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8.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30.png"/><Relationship Id="rId4" Type="http://schemas.openxmlformats.org/officeDocument/2006/relationships/image" Target="../media/image27.png"/><Relationship Id="rId9"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1.tm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9.png"/><Relationship Id="rId13" Type="http://schemas.microsoft.com/office/2007/relationships/hdphoto" Target="../media/hdphoto7.wdp"/><Relationship Id="rId3" Type="http://schemas.microsoft.com/office/2007/relationships/hdphoto" Target="../media/hdphoto2.wdp"/><Relationship Id="rId7" Type="http://schemas.microsoft.com/office/2007/relationships/hdphoto" Target="../media/hdphoto4.wdp"/><Relationship Id="rId12"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8.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30.png"/><Relationship Id="rId4" Type="http://schemas.openxmlformats.org/officeDocument/2006/relationships/image" Target="../media/image27.png"/><Relationship Id="rId9" Type="http://schemas.microsoft.com/office/2007/relationships/hdphoto" Target="../media/hdphoto5.wdp"/></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2.tmp"/><Relationship Id="rId1" Type="http://schemas.openxmlformats.org/officeDocument/2006/relationships/slideLayout" Target="../slideLayouts/slideLayout2.xml"/><Relationship Id="rId5" Type="http://schemas.openxmlformats.org/officeDocument/2006/relationships/image" Target="../media/image5.tmp"/><Relationship Id="rId4" Type="http://schemas.openxmlformats.org/officeDocument/2006/relationships/image" Target="../media/image4.tmp"/></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88070" y="1052736"/>
            <a:ext cx="8710736" cy="1470025"/>
          </a:xfrm>
        </p:spPr>
        <p:txBody>
          <a:bodyPr>
            <a:normAutofit/>
          </a:bodyPr>
          <a:lstStyle/>
          <a:p>
            <a:r>
              <a:rPr kumimoji="1" lang="ja-JP" altLang="en-US" dirty="0" smtClean="0">
                <a:latin typeface="メイリオ" pitchFamily="50" charset="-128"/>
                <a:ea typeface="メイリオ" pitchFamily="50" charset="-128"/>
                <a:cs typeface="メイリオ" pitchFamily="50" charset="-128"/>
              </a:rPr>
              <a:t>消費者が感情移入する</a:t>
            </a:r>
            <a:r>
              <a:rPr kumimoji="1" lang="en-US" altLang="ja-JP" dirty="0" smtClean="0">
                <a:latin typeface="メイリオ" pitchFamily="50" charset="-128"/>
                <a:ea typeface="メイリオ" pitchFamily="50" charset="-128"/>
                <a:cs typeface="メイリオ" pitchFamily="50" charset="-128"/>
              </a:rPr>
              <a:t/>
            </a:r>
            <a:br>
              <a:rPr kumimoji="1" lang="en-US" altLang="ja-JP" dirty="0" smtClean="0">
                <a:latin typeface="メイリオ" pitchFamily="50" charset="-128"/>
                <a:ea typeface="メイリオ" pitchFamily="50" charset="-128"/>
                <a:cs typeface="メイリオ" pitchFamily="50" charset="-128"/>
              </a:rPr>
            </a:br>
            <a:r>
              <a:rPr kumimoji="1" lang="ja-JP" altLang="en-US" dirty="0" smtClean="0">
                <a:latin typeface="メイリオ" pitchFamily="50" charset="-128"/>
                <a:ea typeface="メイリオ" pitchFamily="50" charset="-128"/>
                <a:cs typeface="メイリオ" pitchFamily="50" charset="-128"/>
              </a:rPr>
              <a:t>物語広告の条件と効果</a:t>
            </a:r>
            <a:endParaRPr kumimoji="1" lang="ja-JP" altLang="en-US" dirty="0">
              <a:latin typeface="メイリオ" pitchFamily="50" charset="-128"/>
              <a:ea typeface="メイリオ" pitchFamily="50" charset="-128"/>
              <a:cs typeface="メイリオ" pitchFamily="50" charset="-128"/>
            </a:endParaRPr>
          </a:p>
        </p:txBody>
      </p:sp>
      <p:sp>
        <p:nvSpPr>
          <p:cNvPr id="3" name="サブタイトル 2"/>
          <p:cNvSpPr>
            <a:spLocks noGrp="1"/>
          </p:cNvSpPr>
          <p:nvPr>
            <p:ph type="subTitle" idx="1"/>
          </p:nvPr>
        </p:nvSpPr>
        <p:spPr>
          <a:xfrm>
            <a:off x="899592" y="3933056"/>
            <a:ext cx="7272808" cy="1752600"/>
          </a:xfrm>
        </p:spPr>
        <p:txBody>
          <a:bodyPr>
            <a:normAutofit/>
          </a:bodyPr>
          <a:lstStyle/>
          <a:p>
            <a:pPr algn="r"/>
            <a:r>
              <a:rPr kumimoji="1" lang="ja-JP" altLang="en-US" dirty="0" smtClean="0">
                <a:solidFill>
                  <a:schemeClr val="tx1"/>
                </a:solidFill>
                <a:latin typeface="メイリオ" pitchFamily="50" charset="-128"/>
                <a:ea typeface="メイリオ" pitchFamily="50" charset="-128"/>
                <a:cs typeface="メイリオ" pitchFamily="50" charset="-128"/>
              </a:rPr>
              <a:t>拓殖大学　商学部　田嶋ゼミナール　Ｃ班　</a:t>
            </a:r>
            <a:endParaRPr kumimoji="1" lang="en-US" altLang="ja-JP" dirty="0" smtClean="0">
              <a:solidFill>
                <a:schemeClr val="tx1"/>
              </a:solidFill>
              <a:latin typeface="メイリオ" pitchFamily="50" charset="-128"/>
              <a:ea typeface="メイリオ" pitchFamily="50" charset="-128"/>
              <a:cs typeface="メイリオ" pitchFamily="50" charset="-128"/>
            </a:endParaRPr>
          </a:p>
          <a:p>
            <a:pPr algn="r"/>
            <a:r>
              <a:rPr lang="ja-JP" altLang="en-US" dirty="0" smtClean="0">
                <a:solidFill>
                  <a:schemeClr val="tx1"/>
                </a:solidFill>
                <a:latin typeface="+mj-ea"/>
                <a:ea typeface="+mj-ea"/>
              </a:rPr>
              <a:t>　</a:t>
            </a:r>
            <a:endParaRPr kumimoji="1" lang="ja-JP" altLang="en-US" dirty="0">
              <a:solidFill>
                <a:schemeClr val="tx1"/>
              </a:solidFill>
              <a:latin typeface="+mj-ea"/>
              <a:ea typeface="+mj-ea"/>
            </a:endParaRPr>
          </a:p>
        </p:txBody>
      </p:sp>
      <p:sp>
        <p:nvSpPr>
          <p:cNvPr id="4" name="Line 6"/>
          <p:cNvSpPr>
            <a:spLocks noChangeShapeType="1"/>
          </p:cNvSpPr>
          <p:nvPr/>
        </p:nvSpPr>
        <p:spPr bwMode="auto">
          <a:xfrm>
            <a:off x="611188" y="836712"/>
            <a:ext cx="8064500" cy="0"/>
          </a:xfrm>
          <a:prstGeom prst="line">
            <a:avLst/>
          </a:prstGeom>
          <a:noFill/>
          <a:ln w="76200">
            <a:solidFill>
              <a:schemeClr val="tx1"/>
            </a:solidFill>
            <a:round/>
            <a:headEnd/>
            <a:tailEnd/>
          </a:ln>
        </p:spPr>
        <p:txBody>
          <a:bodyPr/>
          <a:lstStyle/>
          <a:p>
            <a:endParaRPr lang="ja-JP" altLang="en-US" dirty="0">
              <a:solidFill>
                <a:prstClr val="black"/>
              </a:solidFill>
            </a:endParaRPr>
          </a:p>
        </p:txBody>
      </p:sp>
      <p:sp>
        <p:nvSpPr>
          <p:cNvPr id="5" name="Line 6"/>
          <p:cNvSpPr>
            <a:spLocks noChangeShapeType="1"/>
          </p:cNvSpPr>
          <p:nvPr/>
        </p:nvSpPr>
        <p:spPr bwMode="auto">
          <a:xfrm>
            <a:off x="611188" y="2636912"/>
            <a:ext cx="8064500" cy="0"/>
          </a:xfrm>
          <a:prstGeom prst="line">
            <a:avLst/>
          </a:prstGeom>
          <a:noFill/>
          <a:ln w="76200">
            <a:solidFill>
              <a:schemeClr val="tx1"/>
            </a:solidFill>
            <a:round/>
            <a:headEnd/>
            <a:tailEnd/>
          </a:ln>
        </p:spPr>
        <p:txBody>
          <a:bodyPr/>
          <a:lstStyle/>
          <a:p>
            <a:endParaRPr lang="ja-JP" altLang="en-US" dirty="0">
              <a:solidFill>
                <a:prstClr val="black"/>
              </a:solidFill>
            </a:endParaRPr>
          </a:p>
        </p:txBody>
      </p:sp>
      <p:sp>
        <p:nvSpPr>
          <p:cNvPr id="8" name="スライド番号プレースホルダー 7"/>
          <p:cNvSpPr>
            <a:spLocks noGrp="1"/>
          </p:cNvSpPr>
          <p:nvPr>
            <p:ph type="sldNum" sz="quarter" idx="12"/>
          </p:nvPr>
        </p:nvSpPr>
        <p:spPr/>
        <p:txBody>
          <a:bodyPr/>
          <a:lstStyle/>
          <a:p>
            <a:fld id="{24A2943F-D843-43FE-947A-21533D91B39C}" type="slidenum">
              <a:rPr lang="ja-JP" altLang="en-US" smtClean="0">
                <a:solidFill>
                  <a:prstClr val="black"/>
                </a:solidFill>
              </a:rPr>
              <a:pPr/>
              <a:t>1</a:t>
            </a:fld>
            <a:endParaRPr lang="ja-JP" altLang="en-US" dirty="0">
              <a:solidFill>
                <a:prstClr val="black"/>
              </a:solidFill>
            </a:endParaRPr>
          </a:p>
        </p:txBody>
      </p:sp>
      <p:sp>
        <p:nvSpPr>
          <p:cNvPr id="6" name="テキスト ボックス 5"/>
          <p:cNvSpPr txBox="1"/>
          <p:nvPr/>
        </p:nvSpPr>
        <p:spPr>
          <a:xfrm>
            <a:off x="5120976" y="5197918"/>
            <a:ext cx="2304256" cy="369332"/>
          </a:xfrm>
          <a:prstGeom prst="rect">
            <a:avLst/>
          </a:prstGeom>
          <a:noFill/>
        </p:spPr>
        <p:txBody>
          <a:bodyPr wrap="square" rtlCol="0">
            <a:spAutoFit/>
          </a:bodyPr>
          <a:lstStyle/>
          <a:p>
            <a:r>
              <a:rPr kumimoji="1" lang="ja-JP" altLang="en-US" dirty="0" smtClean="0">
                <a:latin typeface="メイリオ" pitchFamily="50" charset="-128"/>
                <a:ea typeface="メイリオ" pitchFamily="50" charset="-128"/>
                <a:cs typeface="メイリオ" pitchFamily="50" charset="-128"/>
              </a:rPr>
              <a:t>市川　将太郎</a:t>
            </a:r>
            <a:endParaRPr kumimoji="1" lang="ja-JP" altLang="en-US" dirty="0">
              <a:latin typeface="メイリオ" pitchFamily="50" charset="-128"/>
              <a:ea typeface="メイリオ" pitchFamily="50" charset="-128"/>
              <a:cs typeface="メイリオ" pitchFamily="50" charset="-128"/>
            </a:endParaRPr>
          </a:p>
        </p:txBody>
      </p:sp>
      <p:sp>
        <p:nvSpPr>
          <p:cNvPr id="9" name="テキスト ボックス 8"/>
          <p:cNvSpPr txBox="1"/>
          <p:nvPr/>
        </p:nvSpPr>
        <p:spPr>
          <a:xfrm>
            <a:off x="6241957" y="5868220"/>
            <a:ext cx="2304256" cy="369332"/>
          </a:xfrm>
          <a:prstGeom prst="rect">
            <a:avLst/>
          </a:prstGeom>
          <a:noFill/>
        </p:spPr>
        <p:txBody>
          <a:bodyPr wrap="square" rtlCol="0">
            <a:spAutoFit/>
          </a:bodyPr>
          <a:lstStyle/>
          <a:p>
            <a:r>
              <a:rPr lang="ja-JP" altLang="en-US" dirty="0" smtClean="0">
                <a:latin typeface="メイリオ" pitchFamily="50" charset="-128"/>
                <a:ea typeface="メイリオ" pitchFamily="50" charset="-128"/>
                <a:cs typeface="メイリオ" pitchFamily="50" charset="-128"/>
              </a:rPr>
              <a:t>ムラット　エディア</a:t>
            </a:r>
            <a:endParaRPr kumimoji="1" lang="ja-JP" altLang="en-US" dirty="0">
              <a:latin typeface="メイリオ" pitchFamily="50" charset="-128"/>
              <a:ea typeface="メイリオ" pitchFamily="50" charset="-128"/>
              <a:cs typeface="メイリオ" pitchFamily="50" charset="-128"/>
            </a:endParaRPr>
          </a:p>
        </p:txBody>
      </p:sp>
      <p:sp>
        <p:nvSpPr>
          <p:cNvPr id="10" name="テキスト ボックス 9"/>
          <p:cNvSpPr txBox="1"/>
          <p:nvPr/>
        </p:nvSpPr>
        <p:spPr>
          <a:xfrm>
            <a:off x="6893044" y="5197918"/>
            <a:ext cx="2304256" cy="369332"/>
          </a:xfrm>
          <a:prstGeom prst="rect">
            <a:avLst/>
          </a:prstGeom>
          <a:noFill/>
        </p:spPr>
        <p:txBody>
          <a:bodyPr wrap="square" rtlCol="0">
            <a:spAutoFit/>
          </a:bodyPr>
          <a:lstStyle/>
          <a:p>
            <a:r>
              <a:rPr lang="ja-JP" altLang="en-US" dirty="0" smtClean="0">
                <a:latin typeface="メイリオ" pitchFamily="50" charset="-128"/>
                <a:ea typeface="メイリオ" pitchFamily="50" charset="-128"/>
                <a:cs typeface="メイリオ" pitchFamily="50" charset="-128"/>
              </a:rPr>
              <a:t>齊藤　彩沙</a:t>
            </a:r>
            <a:endParaRPr kumimoji="1" lang="ja-JP" altLang="en-US" dirty="0">
              <a:latin typeface="メイリオ" pitchFamily="50" charset="-128"/>
              <a:ea typeface="メイリオ" pitchFamily="50" charset="-128"/>
              <a:cs typeface="メイリオ" pitchFamily="50" charset="-128"/>
            </a:endParaRPr>
          </a:p>
        </p:txBody>
      </p:sp>
      <p:sp>
        <p:nvSpPr>
          <p:cNvPr id="11" name="テキスト ボックス 10"/>
          <p:cNvSpPr txBox="1"/>
          <p:nvPr/>
        </p:nvSpPr>
        <p:spPr>
          <a:xfrm>
            <a:off x="5135472" y="5889798"/>
            <a:ext cx="2304256" cy="369332"/>
          </a:xfrm>
          <a:prstGeom prst="rect">
            <a:avLst/>
          </a:prstGeom>
          <a:noFill/>
        </p:spPr>
        <p:txBody>
          <a:bodyPr wrap="square" rtlCol="0">
            <a:spAutoFit/>
          </a:bodyPr>
          <a:lstStyle/>
          <a:p>
            <a:r>
              <a:rPr lang="ja-JP" altLang="en-US" dirty="0" smtClean="0">
                <a:latin typeface="メイリオ" pitchFamily="50" charset="-128"/>
                <a:ea typeface="メイリオ" pitchFamily="50" charset="-128"/>
                <a:cs typeface="メイリオ" pitchFamily="50" charset="-128"/>
              </a:rPr>
              <a:t>平田　健</a:t>
            </a:r>
            <a:endParaRPr kumimoji="1" lang="ja-JP" altLang="en-US"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8878454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5" name="直線コネクタ 4"/>
          <p:cNvCxnSpPr/>
          <p:nvPr/>
        </p:nvCxnSpPr>
        <p:spPr>
          <a:xfrm>
            <a:off x="0" y="94773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6" name="コンテンツ プレースホルダー 2"/>
          <p:cNvSpPr txBox="1">
            <a:spLocks/>
          </p:cNvSpPr>
          <p:nvPr/>
        </p:nvSpPr>
        <p:spPr>
          <a:xfrm>
            <a:off x="1763688" y="1268760"/>
            <a:ext cx="602587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dirty="0" smtClean="0">
                <a:latin typeface="メイリオ" pitchFamily="50" charset="-128"/>
                <a:ea typeface="メイリオ" pitchFamily="50" charset="-128"/>
                <a:cs typeface="メイリオ" pitchFamily="50" charset="-128"/>
              </a:rPr>
              <a:t>ファンタ </a:t>
            </a:r>
            <a:r>
              <a:rPr lang="en-US" altLang="ja-JP" dirty="0">
                <a:latin typeface="メイリオ" pitchFamily="50" charset="-128"/>
                <a:ea typeface="メイリオ" pitchFamily="50" charset="-128"/>
                <a:cs typeface="メイリオ" pitchFamily="50" charset="-128"/>
              </a:rPr>
              <a:t>3</a:t>
            </a:r>
            <a:r>
              <a:rPr lang="ja-JP" altLang="en-US" dirty="0">
                <a:latin typeface="メイリオ" pitchFamily="50" charset="-128"/>
                <a:ea typeface="メイリオ" pitchFamily="50" charset="-128"/>
                <a:cs typeface="メイリオ" pitchFamily="50" charset="-128"/>
              </a:rPr>
              <a:t>年</a:t>
            </a:r>
            <a:r>
              <a:rPr lang="en-US" altLang="ja-JP" dirty="0">
                <a:latin typeface="メイリオ" pitchFamily="50" charset="-128"/>
                <a:ea typeface="メイリオ" pitchFamily="50" charset="-128"/>
                <a:cs typeface="メイリオ" pitchFamily="50" charset="-128"/>
              </a:rPr>
              <a:t>J</a:t>
            </a:r>
            <a:r>
              <a:rPr lang="ja-JP" altLang="en-US" dirty="0">
                <a:latin typeface="メイリオ" pitchFamily="50" charset="-128"/>
                <a:ea typeface="メイリオ" pitchFamily="50" charset="-128"/>
                <a:cs typeface="メイリオ" pitchFamily="50" charset="-128"/>
              </a:rPr>
              <a:t>組 ツッパリ先生</a:t>
            </a:r>
          </a:p>
          <a:p>
            <a:pPr marL="0" indent="0" algn="ctr">
              <a:buFont typeface="Arial" pitchFamily="34" charset="0"/>
              <a:buNone/>
            </a:pPr>
            <a:endParaRPr lang="en-US" altLang="ja-JP" dirty="0" smtClean="0"/>
          </a:p>
          <a:p>
            <a:pPr marL="0" indent="0">
              <a:buFont typeface="Arial" pitchFamily="34" charset="0"/>
              <a:buNone/>
            </a:pPr>
            <a:endParaRPr lang="en-US" altLang="ja-JP" dirty="0" smtClean="0"/>
          </a:p>
          <a:p>
            <a:pPr marL="0" indent="0">
              <a:buFont typeface="Arial" pitchFamily="34" charset="0"/>
              <a:buNone/>
            </a:pPr>
            <a:endParaRPr lang="en-US" altLang="ja-JP" dirty="0" smtClean="0"/>
          </a:p>
          <a:p>
            <a:pPr marL="0" indent="0">
              <a:buFont typeface="Arial" pitchFamily="34" charset="0"/>
              <a:buNone/>
            </a:pPr>
            <a:endParaRPr lang="en-US" altLang="ja-JP" dirty="0" smtClean="0"/>
          </a:p>
          <a:p>
            <a:pPr marL="0" indent="0">
              <a:buFont typeface="Arial" pitchFamily="34" charset="0"/>
              <a:buNone/>
            </a:pPr>
            <a:endParaRPr lang="en-US" altLang="ja-JP" dirty="0" smtClean="0"/>
          </a:p>
          <a:p>
            <a:pPr marL="0" indent="0" algn="ctr">
              <a:buFont typeface="Arial" pitchFamily="34" charset="0"/>
              <a:buNone/>
            </a:pPr>
            <a:endParaRPr lang="en-US" altLang="ja-JP" sz="2800" dirty="0" smtClean="0"/>
          </a:p>
          <a:p>
            <a:pPr marL="0" indent="0" algn="ctr">
              <a:buFont typeface="Arial" pitchFamily="34" charset="0"/>
              <a:buNone/>
            </a:pPr>
            <a:endParaRPr lang="en-US" altLang="ja-JP" sz="2800" dirty="0" smtClean="0"/>
          </a:p>
          <a:p>
            <a:pPr marL="0" indent="0" algn="ctr">
              <a:buFont typeface="Arial" pitchFamily="34" charset="0"/>
              <a:buNone/>
            </a:pPr>
            <a:endParaRPr lang="en-US" altLang="ja-JP" sz="2800" dirty="0" smtClean="0"/>
          </a:p>
        </p:txBody>
      </p:sp>
      <p:sp>
        <p:nvSpPr>
          <p:cNvPr id="7" name="テキスト ボックス 6"/>
          <p:cNvSpPr txBox="1"/>
          <p:nvPr/>
        </p:nvSpPr>
        <p:spPr>
          <a:xfrm>
            <a:off x="2915816" y="276411"/>
            <a:ext cx="3057247" cy="584775"/>
          </a:xfrm>
          <a:prstGeom prst="rect">
            <a:avLst/>
          </a:prstGeom>
          <a:noFill/>
        </p:spPr>
        <p:txBody>
          <a:bodyPr wrap="none" rtlCol="0">
            <a:spAutoFit/>
          </a:bodyPr>
          <a:lstStyle/>
          <a:p>
            <a:r>
              <a:rPr lang="ja-JP" altLang="en-US" sz="3200" dirty="0">
                <a:latin typeface="メイリオ" pitchFamily="50" charset="-128"/>
                <a:ea typeface="メイリオ" pitchFamily="50" charset="-128"/>
                <a:cs typeface="メイリオ" pitchFamily="50" charset="-128"/>
              </a:rPr>
              <a:t>従来の物語広告</a:t>
            </a:r>
            <a:endParaRPr kumimoji="1" lang="ja-JP" altLang="en-US" sz="3200" dirty="0"/>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4443" y="1988840"/>
            <a:ext cx="5779992" cy="3513529"/>
          </a:xfrm>
          <a:prstGeom prst="rect">
            <a:avLst/>
          </a:prstGeom>
        </p:spPr>
      </p:pic>
      <p:sp>
        <p:nvSpPr>
          <p:cNvPr id="9" name="テキスト ボックス 8"/>
          <p:cNvSpPr txBox="1"/>
          <p:nvPr/>
        </p:nvSpPr>
        <p:spPr>
          <a:xfrm>
            <a:off x="1907704" y="5805264"/>
            <a:ext cx="4983865" cy="369332"/>
          </a:xfrm>
          <a:prstGeom prst="rect">
            <a:avLst/>
          </a:prstGeom>
          <a:noFill/>
        </p:spPr>
        <p:txBody>
          <a:bodyPr wrap="none" rtlCol="0">
            <a:spAutoFit/>
          </a:bodyPr>
          <a:lstStyle/>
          <a:p>
            <a:r>
              <a:rPr lang="en-US" altLang="ja-JP" dirty="0"/>
              <a:t>https://www.youtube.com/watch?v=dyW2qnAbcJk</a:t>
            </a:r>
            <a:endParaRPr kumimoji="1" lang="ja-JP" altLang="en-US" dirty="0"/>
          </a:p>
        </p:txBody>
      </p:sp>
    </p:spTree>
    <p:extLst>
      <p:ext uri="{BB962C8B-B14F-4D97-AF65-F5344CB8AC3E}">
        <p14:creationId xmlns:p14="http://schemas.microsoft.com/office/powerpoint/2010/main" val="955551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23528" y="1628800"/>
            <a:ext cx="8496944" cy="2569934"/>
          </a:xfrm>
          <a:prstGeom prst="rect">
            <a:avLst/>
          </a:prstGeom>
          <a:solidFill>
            <a:schemeClr val="bg1"/>
          </a:solidFill>
          <a:ln w="57150">
            <a:solidFill>
              <a:srgbClr val="FFC000"/>
            </a:solidFill>
          </a:ln>
        </p:spPr>
        <p:txBody>
          <a:bodyPr wrap="square" rtlCol="0">
            <a:spAutoFit/>
          </a:bodyPr>
          <a:lstStyle/>
          <a:p>
            <a:endParaRPr lang="en-US" altLang="ja-JP" sz="2000" dirty="0" smtClean="0"/>
          </a:p>
          <a:p>
            <a:endParaRPr lang="ja-JP" altLang="en-US" sz="2000" dirty="0"/>
          </a:p>
          <a:p>
            <a:endParaRPr lang="en-US" altLang="ja-JP" sz="2000" dirty="0" smtClean="0"/>
          </a:p>
          <a:p>
            <a:pPr>
              <a:lnSpc>
                <a:spcPct val="150000"/>
              </a:lnSpc>
            </a:pPr>
            <a:r>
              <a:rPr lang="ja-JP" altLang="en-US" dirty="0" smtClean="0">
                <a:latin typeface="メイリオ" pitchFamily="50" charset="-128"/>
                <a:ea typeface="メイリオ" pitchFamily="50" charset="-128"/>
                <a:cs typeface="メイリオ" pitchFamily="50" charset="-128"/>
              </a:rPr>
              <a:t>東日本</a:t>
            </a:r>
            <a:r>
              <a:rPr lang="ja-JP" altLang="en-US" dirty="0">
                <a:latin typeface="メイリオ" pitchFamily="50" charset="-128"/>
                <a:ea typeface="メイリオ" pitchFamily="50" charset="-128"/>
                <a:cs typeface="メイリオ" pitchFamily="50" charset="-128"/>
              </a:rPr>
              <a:t>大震災の影響</a:t>
            </a:r>
            <a:r>
              <a:rPr lang="ja-JP" altLang="en-US" dirty="0" smtClean="0">
                <a:latin typeface="メイリオ" pitchFamily="50" charset="-128"/>
                <a:ea typeface="メイリオ" pitchFamily="50" charset="-128"/>
                <a:cs typeface="メイリオ" pitchFamily="50" charset="-128"/>
              </a:rPr>
              <a:t>で、</a:t>
            </a:r>
            <a:r>
              <a:rPr lang="ja-JP" altLang="en-US" b="1" dirty="0" smtClean="0">
                <a:solidFill>
                  <a:srgbClr val="FF0000"/>
                </a:solidFill>
                <a:latin typeface="メイリオ" pitchFamily="50" charset="-128"/>
                <a:ea typeface="メイリオ" pitchFamily="50" charset="-128"/>
                <a:cs typeface="メイリオ" pitchFamily="50" charset="-128"/>
              </a:rPr>
              <a:t>家族</a:t>
            </a:r>
            <a:r>
              <a:rPr lang="ja-JP" altLang="en-US" b="1" dirty="0">
                <a:solidFill>
                  <a:srgbClr val="FF0000"/>
                </a:solidFill>
                <a:latin typeface="メイリオ" pitchFamily="50" charset="-128"/>
                <a:ea typeface="メイリオ" pitchFamily="50" charset="-128"/>
                <a:cs typeface="メイリオ" pitchFamily="50" charset="-128"/>
              </a:rPr>
              <a:t>の大切さ</a:t>
            </a:r>
            <a:r>
              <a:rPr lang="ja-JP" altLang="en-US" dirty="0" smtClean="0">
                <a:latin typeface="メイリオ" pitchFamily="50" charset="-128"/>
                <a:ea typeface="メイリオ" pitchFamily="50" charset="-128"/>
                <a:cs typeface="メイリオ" pitchFamily="50" charset="-128"/>
              </a:rPr>
              <a:t>や</a:t>
            </a:r>
            <a:r>
              <a:rPr lang="ja-JP" altLang="en-US" b="1" dirty="0" smtClean="0">
                <a:solidFill>
                  <a:srgbClr val="FF0000"/>
                </a:solidFill>
                <a:latin typeface="メイリオ" pitchFamily="50" charset="-128"/>
                <a:ea typeface="メイリオ" pitchFamily="50" charset="-128"/>
                <a:cs typeface="メイリオ" pitchFamily="50" charset="-128"/>
              </a:rPr>
              <a:t>人</a:t>
            </a:r>
            <a:r>
              <a:rPr lang="ja-JP" altLang="en-US" b="1" dirty="0">
                <a:solidFill>
                  <a:srgbClr val="FF0000"/>
                </a:solidFill>
                <a:latin typeface="メイリオ" pitchFamily="50" charset="-128"/>
                <a:ea typeface="メイリオ" pitchFamily="50" charset="-128"/>
                <a:cs typeface="メイリオ" pitchFamily="50" charset="-128"/>
              </a:rPr>
              <a:t>とのつながり</a:t>
            </a:r>
            <a:r>
              <a:rPr lang="ja-JP" altLang="en-US" dirty="0">
                <a:latin typeface="メイリオ" pitchFamily="50" charset="-128"/>
                <a:ea typeface="メイリオ" pitchFamily="50" charset="-128"/>
                <a:cs typeface="メイリオ" pitchFamily="50" charset="-128"/>
              </a:rPr>
              <a:t>が</a:t>
            </a:r>
            <a:r>
              <a:rPr lang="ja-JP" altLang="en-US" dirty="0" smtClean="0">
                <a:latin typeface="メイリオ" pitchFamily="50" charset="-128"/>
                <a:ea typeface="メイリオ" pitchFamily="50" charset="-128"/>
                <a:cs typeface="メイリオ" pitchFamily="50" charset="-128"/>
              </a:rPr>
              <a:t>見直された。そこで、登場人物の感情が変化したり、</a:t>
            </a:r>
            <a:r>
              <a:rPr lang="ja-JP" altLang="en-US" dirty="0">
                <a:latin typeface="メイリオ" pitchFamily="50" charset="-128"/>
                <a:ea typeface="メイリオ" pitchFamily="50" charset="-128"/>
                <a:cs typeface="メイリオ" pitchFamily="50" charset="-128"/>
              </a:rPr>
              <a:t>物語自体の内容に</a:t>
            </a:r>
            <a:r>
              <a:rPr lang="ja-JP" altLang="en-US" dirty="0" smtClean="0">
                <a:latin typeface="メイリオ" pitchFamily="50" charset="-128"/>
                <a:ea typeface="メイリオ" pitchFamily="50" charset="-128"/>
                <a:cs typeface="メイリオ" pitchFamily="50" charset="-128"/>
              </a:rPr>
              <a:t>意味がある</a:t>
            </a:r>
            <a:r>
              <a:rPr lang="ja-JP" altLang="en-US" b="1" dirty="0" smtClean="0">
                <a:solidFill>
                  <a:srgbClr val="FF0000"/>
                </a:solidFill>
                <a:latin typeface="メイリオ" pitchFamily="50" charset="-128"/>
                <a:ea typeface="メイリオ" pitchFamily="50" charset="-128"/>
                <a:cs typeface="メイリオ" pitchFamily="50" charset="-128"/>
              </a:rPr>
              <a:t>感動系</a:t>
            </a:r>
            <a:r>
              <a:rPr lang="ja-JP" altLang="en-US" dirty="0" smtClean="0">
                <a:latin typeface="メイリオ" pitchFamily="50" charset="-128"/>
                <a:ea typeface="メイリオ" pitchFamily="50" charset="-128"/>
                <a:cs typeface="メイリオ" pitchFamily="50" charset="-128"/>
              </a:rPr>
              <a:t>の物語</a:t>
            </a:r>
            <a:r>
              <a:rPr lang="ja-JP" altLang="en-US" dirty="0">
                <a:latin typeface="メイリオ" pitchFamily="50" charset="-128"/>
                <a:ea typeface="メイリオ" pitchFamily="50" charset="-128"/>
                <a:cs typeface="メイリオ" pitchFamily="50" charset="-128"/>
              </a:rPr>
              <a:t>広告が増えた</a:t>
            </a:r>
            <a:r>
              <a:rPr lang="ja-JP" altLang="en-US" dirty="0" smtClean="0">
                <a:latin typeface="メイリオ" pitchFamily="50" charset="-128"/>
                <a:ea typeface="メイリオ" pitchFamily="50" charset="-128"/>
                <a:cs typeface="メイリオ" pitchFamily="50" charset="-128"/>
              </a:rPr>
              <a:t>。</a:t>
            </a:r>
            <a:endParaRPr lang="en-US" altLang="ja-JP" sz="1400" dirty="0"/>
          </a:p>
          <a:p>
            <a:pPr algn="r"/>
            <a:endParaRPr lang="ja-JP" altLang="en-US" sz="2000" dirty="0"/>
          </a:p>
        </p:txBody>
      </p:sp>
      <p:sp>
        <p:nvSpPr>
          <p:cNvPr id="7" name="角丸四角形 6"/>
          <p:cNvSpPr/>
          <p:nvPr/>
        </p:nvSpPr>
        <p:spPr>
          <a:xfrm>
            <a:off x="717191" y="4797152"/>
            <a:ext cx="7704856" cy="93610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smtClean="0">
                <a:solidFill>
                  <a:schemeClr val="bg1"/>
                </a:solidFill>
              </a:rPr>
              <a:t>家族や人との絆をテーマにした</a:t>
            </a:r>
            <a:r>
              <a:rPr kumimoji="1" lang="en-US" altLang="ja-JP" sz="2000" b="1" dirty="0" smtClean="0">
                <a:solidFill>
                  <a:schemeClr val="bg1"/>
                </a:solidFill>
              </a:rPr>
              <a:t>TVCM</a:t>
            </a:r>
            <a:r>
              <a:rPr kumimoji="1" lang="ja-JP" altLang="en-US" sz="2000" b="1" dirty="0" smtClean="0">
                <a:solidFill>
                  <a:schemeClr val="bg1"/>
                </a:solidFill>
              </a:rPr>
              <a:t>に注目！！！</a:t>
            </a:r>
            <a:endParaRPr kumimoji="1" lang="ja-JP" altLang="en-US" sz="2000" b="1" dirty="0">
              <a:solidFill>
                <a:schemeClr val="bg1"/>
              </a:solidFill>
            </a:endParaRPr>
          </a:p>
        </p:txBody>
      </p:sp>
      <p:sp>
        <p:nvSpPr>
          <p:cNvPr id="2" name="テキスト ボックス 1"/>
          <p:cNvSpPr txBox="1"/>
          <p:nvPr/>
        </p:nvSpPr>
        <p:spPr>
          <a:xfrm>
            <a:off x="2624769" y="476672"/>
            <a:ext cx="4288353"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最近の物語広告の特徴</a:t>
            </a:r>
            <a:endParaRPr kumimoji="1" lang="ja-JP" altLang="en-US" sz="3200" dirty="0">
              <a:latin typeface="メイリオ" pitchFamily="50" charset="-128"/>
              <a:ea typeface="メイリオ" pitchFamily="50" charset="-128"/>
              <a:cs typeface="メイリオ" pitchFamily="50" charset="-128"/>
            </a:endParaRPr>
          </a:p>
        </p:txBody>
      </p:sp>
      <p:sp>
        <p:nvSpPr>
          <p:cNvPr id="8" name="正方形/長方形 7"/>
          <p:cNvSpPr/>
          <p:nvPr/>
        </p:nvSpPr>
        <p:spPr>
          <a:xfrm>
            <a:off x="350425" y="1628800"/>
            <a:ext cx="2103505" cy="72008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latin typeface="メイリオ" pitchFamily="50" charset="-128"/>
                <a:ea typeface="メイリオ" pitchFamily="50" charset="-128"/>
                <a:cs typeface="メイリオ" pitchFamily="50" charset="-128"/>
              </a:rPr>
              <a:t>最近</a:t>
            </a:r>
            <a:endParaRPr kumimoji="1" lang="ja-JP" altLang="en-US" sz="3200" dirty="0">
              <a:latin typeface="メイリオ" pitchFamily="50" charset="-128"/>
              <a:ea typeface="メイリオ" pitchFamily="50" charset="-128"/>
              <a:cs typeface="メイリオ" pitchFamily="50" charset="-128"/>
            </a:endParaRPr>
          </a:p>
        </p:txBody>
      </p:sp>
      <p:sp>
        <p:nvSpPr>
          <p:cNvPr id="9" name="正方形/長方形 8"/>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12" name="直線コネクタ 11"/>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2891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方形/長方形 34"/>
          <p:cNvSpPr/>
          <p:nvPr/>
        </p:nvSpPr>
        <p:spPr>
          <a:xfrm>
            <a:off x="4064847" y="1439042"/>
            <a:ext cx="4934004" cy="3370137"/>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7" name="コンテンツ プレースホルダー 6" descr="画面の領域"/>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8209" y="1409927"/>
            <a:ext cx="3888432" cy="3373446"/>
          </a:xfrm>
          <a:ln>
            <a:solidFill>
              <a:schemeClr val="tx1"/>
            </a:solidFill>
          </a:ln>
        </p:spPr>
      </p:pic>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12</a:t>
            </a:fld>
            <a:endParaRPr lang="ja-JP" altLang="en-US">
              <a:solidFill>
                <a:prstClr val="black">
                  <a:tint val="75000"/>
                </a:prstClr>
              </a:solidFill>
            </a:endParaRPr>
          </a:p>
        </p:txBody>
      </p:sp>
      <p:sp>
        <p:nvSpPr>
          <p:cNvPr id="9" name="円/楕円 8"/>
          <p:cNvSpPr/>
          <p:nvPr/>
        </p:nvSpPr>
        <p:spPr>
          <a:xfrm>
            <a:off x="3022372" y="4316889"/>
            <a:ext cx="1008112" cy="1996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1331640" y="5013176"/>
            <a:ext cx="6480720" cy="646331"/>
          </a:xfrm>
          <a:prstGeom prst="rect">
            <a:avLst/>
          </a:prstGeom>
          <a:noFill/>
        </p:spPr>
        <p:txBody>
          <a:bodyPr wrap="square" rtlCol="0">
            <a:spAutoFit/>
          </a:bodyPr>
          <a:lstStyle/>
          <a:p>
            <a:r>
              <a:rPr lang="ja-JP" altLang="en-US" dirty="0" smtClean="0">
                <a:latin typeface="メイリオ" pitchFamily="50" charset="-128"/>
                <a:ea typeface="メイリオ" pitchFamily="50" charset="-128"/>
                <a:cs typeface="メイリオ" pitchFamily="50" charset="-128"/>
              </a:rPr>
              <a:t>物語</a:t>
            </a:r>
            <a:r>
              <a:rPr lang="ja-JP" altLang="en-US" dirty="0">
                <a:latin typeface="メイリオ" pitchFamily="50" charset="-128"/>
                <a:ea typeface="メイリオ" pitchFamily="50" charset="-128"/>
                <a:cs typeface="メイリオ" pitchFamily="50" charset="-128"/>
              </a:rPr>
              <a:t>広告はＹｏｕｔｕｂｅ等の動画共有サイトに</a:t>
            </a:r>
            <a:r>
              <a:rPr lang="ja-JP" altLang="en-US" dirty="0" smtClean="0">
                <a:latin typeface="メイリオ" pitchFamily="50" charset="-128"/>
                <a:ea typeface="メイリオ" pitchFamily="50" charset="-128"/>
                <a:cs typeface="メイリオ" pitchFamily="50" charset="-128"/>
              </a:rPr>
              <a:t>投稿され、また再生回数も多く、口</a:t>
            </a:r>
            <a:r>
              <a:rPr lang="ja-JP" altLang="en-US" dirty="0">
                <a:latin typeface="メイリオ" pitchFamily="50" charset="-128"/>
                <a:ea typeface="メイリオ" pitchFamily="50" charset="-128"/>
                <a:cs typeface="メイリオ" pitchFamily="50" charset="-128"/>
              </a:rPr>
              <a:t>コミも殺到している！！</a:t>
            </a:r>
          </a:p>
        </p:txBody>
      </p:sp>
      <p:sp>
        <p:nvSpPr>
          <p:cNvPr id="12" name="角丸四角形 11"/>
          <p:cNvSpPr/>
          <p:nvPr/>
        </p:nvSpPr>
        <p:spPr>
          <a:xfrm>
            <a:off x="1029269" y="5788661"/>
            <a:ext cx="7435570" cy="720080"/>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bg1"/>
                </a:solidFill>
                <a:latin typeface="メイリオ" pitchFamily="50" charset="-128"/>
                <a:ea typeface="メイリオ" pitchFamily="50" charset="-128"/>
                <a:cs typeface="メイリオ" pitchFamily="50" charset="-128"/>
              </a:rPr>
              <a:t>消費者の反応が大きい！！</a:t>
            </a:r>
            <a:endParaRPr lang="ja-JP" altLang="en-US" sz="2800" dirty="0">
              <a:solidFill>
                <a:schemeClr val="bg1"/>
              </a:solidFill>
              <a:latin typeface="メイリオ" pitchFamily="50" charset="-128"/>
              <a:ea typeface="メイリオ" pitchFamily="50" charset="-128"/>
              <a:cs typeface="メイリオ" pitchFamily="50" charset="-128"/>
            </a:endParaRPr>
          </a:p>
        </p:txBody>
      </p:sp>
      <p:grpSp>
        <p:nvGrpSpPr>
          <p:cNvPr id="32" name="グループ化 31"/>
          <p:cNvGrpSpPr/>
          <p:nvPr/>
        </p:nvGrpSpPr>
        <p:grpSpPr>
          <a:xfrm>
            <a:off x="4182992" y="2303891"/>
            <a:ext cx="5011113" cy="848445"/>
            <a:chOff x="4073944" y="1375855"/>
            <a:chExt cx="5011113" cy="848445"/>
          </a:xfrm>
        </p:grpSpPr>
        <p:pic>
          <p:nvPicPr>
            <p:cNvPr id="3" name="図 2"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3944" y="1384875"/>
              <a:ext cx="564063" cy="745341"/>
            </a:xfrm>
            <a:prstGeom prst="rect">
              <a:avLst/>
            </a:prstGeom>
          </p:spPr>
        </p:pic>
        <p:sp>
          <p:nvSpPr>
            <p:cNvPr id="5" name="テキスト ボックス 4"/>
            <p:cNvSpPr txBox="1"/>
            <p:nvPr/>
          </p:nvSpPr>
          <p:spPr>
            <a:xfrm>
              <a:off x="4638007" y="1375855"/>
              <a:ext cx="1131772" cy="307777"/>
            </a:xfrm>
            <a:prstGeom prst="rect">
              <a:avLst/>
            </a:prstGeom>
            <a:noFill/>
          </p:spPr>
          <p:txBody>
            <a:bodyPr wrap="square" rtlCol="0">
              <a:spAutoFit/>
            </a:bodyPr>
            <a:lstStyle/>
            <a:p>
              <a:r>
                <a:rPr lang="en-US" altLang="ja-JP" sz="1400" b="1" dirty="0" smtClean="0">
                  <a:solidFill>
                    <a:srgbClr val="0000FF"/>
                  </a:solidFill>
                </a:rPr>
                <a:t>drunkjack</a:t>
              </a:r>
              <a:endParaRPr lang="en-US" altLang="ja-JP" sz="1400" b="1" dirty="0">
                <a:solidFill>
                  <a:srgbClr val="0000FF"/>
                </a:solidFill>
              </a:endParaRPr>
            </a:p>
          </p:txBody>
        </p:sp>
        <p:sp>
          <p:nvSpPr>
            <p:cNvPr id="6" name="テキスト ボックス 5"/>
            <p:cNvSpPr txBox="1"/>
            <p:nvPr/>
          </p:nvSpPr>
          <p:spPr>
            <a:xfrm>
              <a:off x="4638006" y="1639525"/>
              <a:ext cx="4447051" cy="584775"/>
            </a:xfrm>
            <a:prstGeom prst="rect">
              <a:avLst/>
            </a:prstGeom>
            <a:noFill/>
          </p:spPr>
          <p:txBody>
            <a:bodyPr wrap="none" rtlCol="0">
              <a:spAutoFit/>
            </a:bodyPr>
            <a:lstStyle/>
            <a:p>
              <a:r>
                <a:rPr lang="ja-JP" altLang="en-US" sz="1200" dirty="0" smtClean="0"/>
                <a:t>ただただ</a:t>
              </a:r>
              <a:r>
                <a:rPr lang="ja-JP" altLang="en-US" sz="1200" dirty="0"/>
                <a:t>、素晴らしい。こんなに暖かいメッセージのこもった</a:t>
              </a:r>
              <a:r>
                <a:rPr lang="en-US" altLang="ja-JP" sz="1200" dirty="0"/>
                <a:t>90</a:t>
              </a:r>
              <a:r>
                <a:rPr lang="ja-JP" altLang="en-US" sz="1200" dirty="0"/>
                <a:t>秒</a:t>
              </a:r>
              <a:r>
                <a:rPr lang="ja-JP" altLang="en-US" sz="1200" dirty="0" smtClean="0"/>
                <a:t>の</a:t>
              </a:r>
              <a:endParaRPr lang="en-US" altLang="ja-JP" sz="1200" dirty="0" smtClean="0"/>
            </a:p>
            <a:p>
              <a:r>
                <a:rPr lang="ja-JP" altLang="en-US" sz="1200" dirty="0" smtClean="0"/>
                <a:t>動画</a:t>
              </a:r>
              <a:r>
                <a:rPr lang="ja-JP" altLang="en-US" sz="1200" dirty="0"/>
                <a:t>はない</a:t>
              </a:r>
              <a:r>
                <a:rPr lang="ja-JP" altLang="en-US" sz="1200" dirty="0" smtClean="0"/>
                <a:t>。感動</a:t>
              </a:r>
              <a:r>
                <a:rPr lang="ja-JP" altLang="en-US" sz="1200" dirty="0"/>
                <a:t>をありがとう</a:t>
              </a:r>
              <a:r>
                <a:rPr lang="ja-JP" altLang="en-US" sz="2000" dirty="0" smtClean="0"/>
                <a:t>。</a:t>
              </a:r>
              <a:endParaRPr kumimoji="1" lang="ja-JP" altLang="en-US" dirty="0"/>
            </a:p>
          </p:txBody>
        </p:sp>
        <p:sp>
          <p:nvSpPr>
            <p:cNvPr id="15" name="テキスト ボックス 14"/>
            <p:cNvSpPr txBox="1"/>
            <p:nvPr/>
          </p:nvSpPr>
          <p:spPr>
            <a:xfrm>
              <a:off x="5522654" y="1384875"/>
              <a:ext cx="562975" cy="261610"/>
            </a:xfrm>
            <a:prstGeom prst="rect">
              <a:avLst/>
            </a:prstGeom>
            <a:noFill/>
          </p:spPr>
          <p:txBody>
            <a:bodyPr wrap="none" rtlCol="0">
              <a:spAutoFit/>
            </a:bodyPr>
            <a:lstStyle/>
            <a:p>
              <a:r>
                <a:rPr kumimoji="1" lang="ja-JP" altLang="en-US" sz="1050" dirty="0" smtClean="0">
                  <a:solidFill>
                    <a:schemeClr val="tx1">
                      <a:lumMod val="75000"/>
                      <a:lumOff val="25000"/>
                    </a:schemeClr>
                  </a:solidFill>
                </a:rPr>
                <a:t>２年前</a:t>
              </a:r>
              <a:endParaRPr kumimoji="1" lang="ja-JP" altLang="en-US" sz="1050" dirty="0">
                <a:solidFill>
                  <a:schemeClr val="tx1">
                    <a:lumMod val="75000"/>
                    <a:lumOff val="25000"/>
                  </a:schemeClr>
                </a:solidFill>
              </a:endParaRPr>
            </a:p>
          </p:txBody>
        </p:sp>
      </p:grpSp>
      <p:grpSp>
        <p:nvGrpSpPr>
          <p:cNvPr id="31" name="グループ化 30"/>
          <p:cNvGrpSpPr/>
          <p:nvPr/>
        </p:nvGrpSpPr>
        <p:grpSpPr>
          <a:xfrm>
            <a:off x="4166115" y="3221018"/>
            <a:ext cx="2431351" cy="661088"/>
            <a:chOff x="4073943" y="2326844"/>
            <a:chExt cx="2431351" cy="661088"/>
          </a:xfrm>
        </p:grpSpPr>
        <p:sp>
          <p:nvSpPr>
            <p:cNvPr id="19" name="テキスト ボックス 18"/>
            <p:cNvSpPr txBox="1"/>
            <p:nvPr/>
          </p:nvSpPr>
          <p:spPr>
            <a:xfrm>
              <a:off x="4724037" y="2560239"/>
              <a:ext cx="1781257" cy="276999"/>
            </a:xfrm>
            <a:prstGeom prst="rect">
              <a:avLst/>
            </a:prstGeom>
            <a:noFill/>
          </p:spPr>
          <p:txBody>
            <a:bodyPr wrap="none" rtlCol="0">
              <a:spAutoFit/>
            </a:bodyPr>
            <a:lstStyle/>
            <a:p>
              <a:r>
                <a:rPr lang="ja-JP" altLang="en-US" sz="1200" dirty="0" smtClean="0"/>
                <a:t>ほんと</a:t>
              </a:r>
              <a:r>
                <a:rPr lang="ja-JP" altLang="en-US" sz="1200" dirty="0"/>
                <a:t>に自然に涙がでる</a:t>
              </a:r>
              <a:endParaRPr kumimoji="1" lang="ja-JP" altLang="en-US" sz="1200" dirty="0"/>
            </a:p>
          </p:txBody>
        </p:sp>
        <p:sp>
          <p:nvSpPr>
            <p:cNvPr id="20" name="テキスト ボックス 19"/>
            <p:cNvSpPr txBox="1"/>
            <p:nvPr/>
          </p:nvSpPr>
          <p:spPr>
            <a:xfrm>
              <a:off x="4675607" y="2342671"/>
              <a:ext cx="798617" cy="584775"/>
            </a:xfrm>
            <a:prstGeom prst="rect">
              <a:avLst/>
            </a:prstGeom>
            <a:noFill/>
          </p:spPr>
          <p:txBody>
            <a:bodyPr wrap="none" rtlCol="0">
              <a:spAutoFit/>
            </a:bodyPr>
            <a:lstStyle/>
            <a:p>
              <a:r>
                <a:rPr lang="en-US" altLang="ja-JP" sz="1400" b="1" dirty="0">
                  <a:solidFill>
                    <a:srgbClr val="0000FF"/>
                  </a:solidFill>
                </a:rPr>
                <a:t>IAM7CH</a:t>
              </a:r>
              <a:endParaRPr lang="ja-JP" altLang="en-US" sz="1400" b="1" dirty="0">
                <a:solidFill>
                  <a:srgbClr val="0000FF"/>
                </a:solidFill>
              </a:endParaRPr>
            </a:p>
            <a:p>
              <a:endParaRPr kumimoji="1" lang="ja-JP" altLang="en-US" dirty="0"/>
            </a:p>
          </p:txBody>
        </p:sp>
        <p:pic>
          <p:nvPicPr>
            <p:cNvPr id="21" name="図 20"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3943" y="2326844"/>
              <a:ext cx="564063" cy="661088"/>
            </a:xfrm>
            <a:prstGeom prst="rect">
              <a:avLst/>
            </a:prstGeom>
          </p:spPr>
        </p:pic>
        <p:sp>
          <p:nvSpPr>
            <p:cNvPr id="22" name="テキスト ボックス 21"/>
            <p:cNvSpPr txBox="1"/>
            <p:nvPr/>
          </p:nvSpPr>
          <p:spPr>
            <a:xfrm>
              <a:off x="5358264" y="2346034"/>
              <a:ext cx="545342" cy="253916"/>
            </a:xfrm>
            <a:prstGeom prst="rect">
              <a:avLst/>
            </a:prstGeom>
            <a:noFill/>
          </p:spPr>
          <p:txBody>
            <a:bodyPr wrap="none" rtlCol="0">
              <a:spAutoFit/>
            </a:bodyPr>
            <a:lstStyle/>
            <a:p>
              <a:r>
                <a:rPr lang="ja-JP" altLang="en-US" sz="1050" dirty="0">
                  <a:solidFill>
                    <a:schemeClr val="tx1">
                      <a:lumMod val="75000"/>
                      <a:lumOff val="25000"/>
                    </a:schemeClr>
                  </a:solidFill>
                </a:rPr>
                <a:t>３年前</a:t>
              </a:r>
              <a:endParaRPr kumimoji="1" lang="ja-JP" altLang="en-US" sz="1050" dirty="0">
                <a:solidFill>
                  <a:schemeClr val="tx1">
                    <a:lumMod val="75000"/>
                    <a:lumOff val="25000"/>
                  </a:schemeClr>
                </a:solidFill>
              </a:endParaRPr>
            </a:p>
          </p:txBody>
        </p:sp>
      </p:grpSp>
      <p:grpSp>
        <p:nvGrpSpPr>
          <p:cNvPr id="33" name="グループ化 32"/>
          <p:cNvGrpSpPr/>
          <p:nvPr/>
        </p:nvGrpSpPr>
        <p:grpSpPr>
          <a:xfrm>
            <a:off x="4174184" y="3951289"/>
            <a:ext cx="2215910" cy="665735"/>
            <a:chOff x="4099211" y="3246511"/>
            <a:chExt cx="2215910" cy="665735"/>
          </a:xfrm>
        </p:grpSpPr>
        <p:pic>
          <p:nvPicPr>
            <p:cNvPr id="23" name="図 22"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99211" y="3284984"/>
              <a:ext cx="538796" cy="627262"/>
            </a:xfrm>
            <a:prstGeom prst="rect">
              <a:avLst/>
            </a:prstGeom>
          </p:spPr>
        </p:pic>
        <p:sp>
          <p:nvSpPr>
            <p:cNvPr id="24" name="テキスト ボックス 23"/>
            <p:cNvSpPr txBox="1"/>
            <p:nvPr/>
          </p:nvSpPr>
          <p:spPr>
            <a:xfrm>
              <a:off x="5769779" y="3284984"/>
              <a:ext cx="545342" cy="253916"/>
            </a:xfrm>
            <a:prstGeom prst="rect">
              <a:avLst/>
            </a:prstGeom>
            <a:noFill/>
          </p:spPr>
          <p:txBody>
            <a:bodyPr wrap="none" rtlCol="0">
              <a:spAutoFit/>
            </a:bodyPr>
            <a:lstStyle/>
            <a:p>
              <a:r>
                <a:rPr lang="ja-JP" altLang="en-US" sz="1050" dirty="0">
                  <a:solidFill>
                    <a:schemeClr val="tx1">
                      <a:lumMod val="75000"/>
                      <a:lumOff val="25000"/>
                    </a:schemeClr>
                  </a:solidFill>
                </a:rPr>
                <a:t>３年前</a:t>
              </a:r>
              <a:endParaRPr kumimoji="1" lang="ja-JP" altLang="en-US" sz="1050" dirty="0">
                <a:solidFill>
                  <a:schemeClr val="tx1">
                    <a:lumMod val="75000"/>
                    <a:lumOff val="25000"/>
                  </a:schemeClr>
                </a:solidFill>
              </a:endParaRPr>
            </a:p>
          </p:txBody>
        </p:sp>
        <p:sp>
          <p:nvSpPr>
            <p:cNvPr id="25" name="テキスト ボックス 24"/>
            <p:cNvSpPr txBox="1"/>
            <p:nvPr/>
          </p:nvSpPr>
          <p:spPr>
            <a:xfrm>
              <a:off x="4686810" y="3246511"/>
              <a:ext cx="1040093" cy="584775"/>
            </a:xfrm>
            <a:prstGeom prst="rect">
              <a:avLst/>
            </a:prstGeom>
            <a:noFill/>
          </p:spPr>
          <p:txBody>
            <a:bodyPr wrap="none" rtlCol="0">
              <a:spAutoFit/>
            </a:bodyPr>
            <a:lstStyle/>
            <a:p>
              <a:r>
                <a:rPr lang="en-US" altLang="ja-JP" sz="1400" b="1" dirty="0" smtClean="0">
                  <a:solidFill>
                    <a:srgbClr val="0000FF"/>
                  </a:solidFill>
                </a:rPr>
                <a:t>Bryan Ferry</a:t>
              </a:r>
              <a:endParaRPr lang="ja-JP" altLang="en-US" sz="1400" b="1" dirty="0">
                <a:solidFill>
                  <a:srgbClr val="0000FF"/>
                </a:solidFill>
              </a:endParaRPr>
            </a:p>
            <a:p>
              <a:endParaRPr kumimoji="1" lang="ja-JP" altLang="en-US" dirty="0"/>
            </a:p>
          </p:txBody>
        </p:sp>
        <p:sp>
          <p:nvSpPr>
            <p:cNvPr id="26" name="テキスト ボックス 25"/>
            <p:cNvSpPr txBox="1"/>
            <p:nvPr/>
          </p:nvSpPr>
          <p:spPr>
            <a:xfrm>
              <a:off x="4774360" y="3563950"/>
              <a:ext cx="1079142" cy="276999"/>
            </a:xfrm>
            <a:prstGeom prst="rect">
              <a:avLst/>
            </a:prstGeom>
            <a:noFill/>
          </p:spPr>
          <p:txBody>
            <a:bodyPr wrap="none" rtlCol="0">
              <a:spAutoFit/>
            </a:bodyPr>
            <a:lstStyle/>
            <a:p>
              <a:r>
                <a:rPr lang="ja-JP" altLang="en-US" sz="1200" dirty="0" smtClean="0"/>
                <a:t>素直に泣けた</a:t>
              </a:r>
              <a:endParaRPr kumimoji="1" lang="ja-JP" altLang="en-US" sz="1200" dirty="0"/>
            </a:p>
          </p:txBody>
        </p:sp>
      </p:grpSp>
      <p:grpSp>
        <p:nvGrpSpPr>
          <p:cNvPr id="34" name="グループ化 33"/>
          <p:cNvGrpSpPr/>
          <p:nvPr/>
        </p:nvGrpSpPr>
        <p:grpSpPr>
          <a:xfrm>
            <a:off x="4195005" y="1563120"/>
            <a:ext cx="4217407" cy="623369"/>
            <a:chOff x="4099211" y="4101775"/>
            <a:chExt cx="4217407" cy="623369"/>
          </a:xfrm>
        </p:grpSpPr>
        <p:sp>
          <p:nvSpPr>
            <p:cNvPr id="27" name="テキスト ボックス 26"/>
            <p:cNvSpPr txBox="1"/>
            <p:nvPr/>
          </p:nvSpPr>
          <p:spPr>
            <a:xfrm>
              <a:off x="4778470" y="4354224"/>
              <a:ext cx="3538148" cy="276999"/>
            </a:xfrm>
            <a:prstGeom prst="rect">
              <a:avLst/>
            </a:prstGeom>
            <a:noFill/>
          </p:spPr>
          <p:txBody>
            <a:bodyPr wrap="none" rtlCol="0">
              <a:spAutoFit/>
            </a:bodyPr>
            <a:lstStyle/>
            <a:p>
              <a:r>
                <a:rPr lang="ja-JP" altLang="en-US" sz="1200" dirty="0" smtClean="0"/>
                <a:t>泣いて</a:t>
              </a:r>
              <a:r>
                <a:rPr lang="ja-JP" altLang="en-US" sz="1200" dirty="0"/>
                <a:t>しまった。 心にジーンとくるものだった</a:t>
              </a:r>
              <a:r>
                <a:rPr lang="ja-JP" altLang="en-US" sz="1200" dirty="0" err="1"/>
                <a:t>っ・・</a:t>
              </a:r>
              <a:r>
                <a:rPr lang="ja-JP" altLang="en-US" sz="1200" dirty="0"/>
                <a:t>・</a:t>
              </a:r>
              <a:r>
                <a:rPr lang="ja-JP" altLang="en-US" sz="1200" dirty="0" smtClean="0"/>
                <a:t>！</a:t>
              </a:r>
              <a:endParaRPr kumimoji="1" lang="ja-JP" altLang="en-US" sz="2400" dirty="0"/>
            </a:p>
          </p:txBody>
        </p:sp>
        <p:pic>
          <p:nvPicPr>
            <p:cNvPr id="28" name="図 27" descr="画面の領域"/>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9211" y="4101775"/>
              <a:ext cx="538795" cy="623369"/>
            </a:xfrm>
            <a:prstGeom prst="rect">
              <a:avLst/>
            </a:prstGeom>
          </p:spPr>
        </p:pic>
        <p:sp>
          <p:nvSpPr>
            <p:cNvPr id="29" name="テキスト ボックス 28"/>
            <p:cNvSpPr txBox="1"/>
            <p:nvPr/>
          </p:nvSpPr>
          <p:spPr>
            <a:xfrm>
              <a:off x="4701859" y="4154596"/>
              <a:ext cx="1870769" cy="307777"/>
            </a:xfrm>
            <a:prstGeom prst="rect">
              <a:avLst/>
            </a:prstGeom>
            <a:noFill/>
          </p:spPr>
          <p:txBody>
            <a:bodyPr wrap="none" rtlCol="0">
              <a:spAutoFit/>
            </a:bodyPr>
            <a:lstStyle/>
            <a:p>
              <a:r>
                <a:rPr lang="en-US" altLang="ja-JP" sz="1400" b="1" dirty="0" smtClean="0">
                  <a:solidFill>
                    <a:srgbClr val="0000FF"/>
                  </a:solidFill>
                </a:rPr>
                <a:t>PoisonMushroom1020</a:t>
              </a:r>
              <a:endParaRPr lang="en-US" altLang="ja-JP" sz="1400" b="1" dirty="0">
                <a:solidFill>
                  <a:srgbClr val="0000FF"/>
                </a:solidFill>
              </a:endParaRPr>
            </a:p>
          </p:txBody>
        </p:sp>
        <p:sp>
          <p:nvSpPr>
            <p:cNvPr id="30" name="テキスト ボックス 29"/>
            <p:cNvSpPr txBox="1"/>
            <p:nvPr/>
          </p:nvSpPr>
          <p:spPr>
            <a:xfrm>
              <a:off x="6547544" y="4139927"/>
              <a:ext cx="522900" cy="253916"/>
            </a:xfrm>
            <a:prstGeom prst="rect">
              <a:avLst/>
            </a:prstGeom>
            <a:noFill/>
          </p:spPr>
          <p:txBody>
            <a:bodyPr wrap="none" rtlCol="0">
              <a:spAutoFit/>
            </a:bodyPr>
            <a:lstStyle/>
            <a:p>
              <a:r>
                <a:rPr lang="en-US" altLang="ja-JP" sz="1050" dirty="0">
                  <a:solidFill>
                    <a:schemeClr val="tx1">
                      <a:lumMod val="75000"/>
                      <a:lumOff val="25000"/>
                    </a:schemeClr>
                  </a:solidFill>
                </a:rPr>
                <a:t>1</a:t>
              </a:r>
              <a:r>
                <a:rPr kumimoji="1" lang="ja-JP" altLang="en-US" sz="1050" dirty="0" smtClean="0">
                  <a:solidFill>
                    <a:schemeClr val="tx1">
                      <a:lumMod val="75000"/>
                      <a:lumOff val="25000"/>
                    </a:schemeClr>
                  </a:solidFill>
                </a:rPr>
                <a:t>年前</a:t>
              </a:r>
              <a:endParaRPr kumimoji="1" lang="ja-JP" altLang="en-US" sz="1050" dirty="0">
                <a:solidFill>
                  <a:schemeClr val="tx1">
                    <a:lumMod val="75000"/>
                    <a:lumOff val="25000"/>
                  </a:schemeClr>
                </a:solidFill>
              </a:endParaRPr>
            </a:p>
          </p:txBody>
        </p:sp>
      </p:grpSp>
      <p:sp>
        <p:nvSpPr>
          <p:cNvPr id="38" name="テキスト ボックス 37"/>
          <p:cNvSpPr txBox="1"/>
          <p:nvPr/>
        </p:nvSpPr>
        <p:spPr>
          <a:xfrm>
            <a:off x="1773413" y="546115"/>
            <a:ext cx="6340197"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物語広告は話題を呼んでいる！！</a:t>
            </a:r>
            <a:endParaRPr kumimoji="1" lang="ja-JP" altLang="en-US" sz="3200" dirty="0">
              <a:latin typeface="メイリオ" pitchFamily="50" charset="-128"/>
              <a:ea typeface="メイリオ" pitchFamily="50" charset="-128"/>
              <a:cs typeface="メイリオ" pitchFamily="50" charset="-128"/>
            </a:endParaRPr>
          </a:p>
        </p:txBody>
      </p:sp>
      <p:sp>
        <p:nvSpPr>
          <p:cNvPr id="39" name="正方形/長方形 38"/>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40" name="直線コネクタ 39"/>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6211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2"/>
          <p:cNvSpPr>
            <a:spLocks noGrp="1"/>
          </p:cNvSpPr>
          <p:nvPr>
            <p:ph idx="1"/>
          </p:nvPr>
        </p:nvSpPr>
        <p:spPr>
          <a:xfrm>
            <a:off x="179512" y="2348880"/>
            <a:ext cx="8856984" cy="1224136"/>
          </a:xfrm>
          <a:prstGeom prst="rect">
            <a:avLst/>
          </a:prstGeom>
        </p:spPr>
        <p:txBody>
          <a:bodyPr>
            <a:normAutofit/>
          </a:bodyPr>
          <a:lstStyle/>
          <a:p>
            <a:pPr marL="0" indent="0" algn="ctr">
              <a:buNone/>
            </a:pPr>
            <a:r>
              <a:rPr lang="ja-JP" altLang="en-US" sz="2800" dirty="0" smtClean="0"/>
              <a:t>物語広告は消費者心理に</a:t>
            </a:r>
            <a:endParaRPr lang="en-US" altLang="ja-JP" sz="2800" dirty="0" smtClean="0"/>
          </a:p>
          <a:p>
            <a:pPr marL="0" indent="0" algn="ctr">
              <a:buNone/>
            </a:pPr>
            <a:r>
              <a:rPr lang="ja-JP" altLang="en-US" sz="2800" dirty="0" smtClean="0"/>
              <a:t>どのような影響を与えるのだろうか。</a:t>
            </a:r>
            <a:endParaRPr lang="ja-JP" altLang="en-US" sz="2800" dirty="0"/>
          </a:p>
        </p:txBody>
      </p:sp>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13</a:t>
            </a:fld>
            <a:endParaRPr lang="ja-JP" altLang="en-US" dirty="0">
              <a:solidFill>
                <a:prstClr val="black"/>
              </a:solidFill>
            </a:endParaRPr>
          </a:p>
        </p:txBody>
      </p:sp>
      <p:sp>
        <p:nvSpPr>
          <p:cNvPr id="3" name="テキスト ボックス 2"/>
          <p:cNvSpPr txBox="1"/>
          <p:nvPr/>
        </p:nvSpPr>
        <p:spPr>
          <a:xfrm>
            <a:off x="3316716" y="836712"/>
            <a:ext cx="2232248" cy="707886"/>
          </a:xfrm>
          <a:prstGeom prst="rect">
            <a:avLst/>
          </a:prstGeom>
          <a:noFill/>
        </p:spPr>
        <p:txBody>
          <a:bodyPr wrap="square" rtlCol="0">
            <a:spAutoFit/>
          </a:bodyPr>
          <a:lstStyle/>
          <a:p>
            <a:r>
              <a:rPr lang="ja-JP" altLang="en-US" sz="4000" dirty="0">
                <a:solidFill>
                  <a:prstClr val="black"/>
                </a:solidFill>
              </a:rPr>
              <a:t>問題意識</a:t>
            </a: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0891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latin typeface="メイリオ" pitchFamily="50" charset="-128"/>
                <a:ea typeface="メイリオ" pitchFamily="50" charset="-128"/>
                <a:cs typeface="メイリオ" pitchFamily="50" charset="-128"/>
              </a:rPr>
              <a:t>目次</a:t>
            </a:r>
            <a:endParaRPr kumimoji="1" lang="ja-JP" altLang="en-US"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a:xfrm>
            <a:off x="395536" y="1535480"/>
            <a:ext cx="8229600" cy="4525963"/>
          </a:xfrm>
        </p:spPr>
        <p:txBody>
          <a:bodyPr/>
          <a:lstStyle/>
          <a:p>
            <a:pPr marL="514350" indent="-514350">
              <a:buFont typeface="+mj-lt"/>
              <a:buAutoNum type="arabicPeriod"/>
            </a:pPr>
            <a:r>
              <a:rPr kumimoji="1" lang="ja-JP" altLang="en-US" dirty="0" smtClean="0">
                <a:latin typeface="メイリオ" pitchFamily="50" charset="-128"/>
                <a:ea typeface="メイリオ" pitchFamily="50" charset="-128"/>
                <a:cs typeface="メイリオ" pitchFamily="50" charset="-128"/>
              </a:rPr>
              <a:t>現状分析</a:t>
            </a:r>
            <a:endParaRPr kumimoji="1"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solidFill>
                  <a:srgbClr val="FF0000"/>
                </a:solidFill>
                <a:latin typeface="メイリオ" pitchFamily="50" charset="-128"/>
                <a:ea typeface="メイリオ" pitchFamily="50" charset="-128"/>
                <a:cs typeface="メイリオ" pitchFamily="50" charset="-128"/>
              </a:rPr>
              <a:t>先行研究</a:t>
            </a:r>
            <a:endParaRPr lang="en-US" altLang="ja-JP" dirty="0" smtClean="0">
              <a:solidFill>
                <a:srgbClr val="FF0000"/>
              </a:solidFill>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仮説の導出・仮説</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a:latin typeface="メイリオ" pitchFamily="50" charset="-128"/>
                <a:ea typeface="メイリオ" pitchFamily="50" charset="-128"/>
                <a:cs typeface="メイリオ" pitchFamily="50" charset="-128"/>
              </a:rPr>
              <a:t>検証</a:t>
            </a:r>
            <a:endParaRPr lang="en-US" altLang="ja-JP" dirty="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a:latin typeface="メイリオ" pitchFamily="50" charset="-128"/>
                <a:ea typeface="メイリオ" pitchFamily="50" charset="-128"/>
                <a:cs typeface="メイリオ" pitchFamily="50" charset="-128"/>
              </a:rPr>
              <a:t>インプリケーション</a:t>
            </a:r>
            <a:endParaRPr lang="en-US" altLang="ja-JP" dirty="0">
              <a:latin typeface="メイリオ" pitchFamily="50" charset="-128"/>
              <a:ea typeface="メイリオ" pitchFamily="50" charset="-128"/>
              <a:cs typeface="メイリオ" pitchFamily="50" charset="-128"/>
            </a:endParaRPr>
          </a:p>
        </p:txBody>
      </p:sp>
      <p:sp>
        <p:nvSpPr>
          <p:cNvPr id="4" name="角丸四角形 3"/>
          <p:cNvSpPr/>
          <p:nvPr/>
        </p:nvSpPr>
        <p:spPr>
          <a:xfrm>
            <a:off x="395536" y="2086034"/>
            <a:ext cx="2520280" cy="55087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rgbClr val="FF0000"/>
              </a:solidFill>
            </a:endParaRPr>
          </a:p>
        </p:txBody>
      </p:sp>
      <p:sp>
        <p:nvSpPr>
          <p:cNvPr id="6" name="スライド番号プレースホルダー 5"/>
          <p:cNvSpPr>
            <a:spLocks noGrp="1"/>
          </p:cNvSpPr>
          <p:nvPr>
            <p:ph type="sldNum" sz="quarter" idx="12"/>
          </p:nvPr>
        </p:nvSpPr>
        <p:spPr/>
        <p:txBody>
          <a:bodyPr/>
          <a:lstStyle/>
          <a:p>
            <a:fld id="{24A2943F-D843-43FE-947A-21533D91B39C}" type="slidenum">
              <a:rPr lang="ja-JP" altLang="en-US" smtClean="0">
                <a:solidFill>
                  <a:prstClr val="black"/>
                </a:solidFill>
              </a:rPr>
              <a:pPr/>
              <a:t>14</a:t>
            </a:fld>
            <a:endParaRPr lang="ja-JP" altLang="en-US" dirty="0">
              <a:solidFill>
                <a:prstClr val="black"/>
              </a:solidFill>
            </a:endParaRPr>
          </a:p>
        </p:txBody>
      </p:sp>
    </p:spTree>
    <p:extLst>
      <p:ext uri="{BB962C8B-B14F-4D97-AF65-F5344CB8AC3E}">
        <p14:creationId xmlns:p14="http://schemas.microsoft.com/office/powerpoint/2010/main" val="2314609265"/>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176553" y="404664"/>
            <a:ext cx="2646878"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先行研究一覧</a:t>
            </a:r>
            <a:endParaRPr kumimoji="1" lang="ja-JP" altLang="en-US" sz="3200" dirty="0">
              <a:latin typeface="メイリオ" pitchFamily="50" charset="-128"/>
              <a:ea typeface="メイリオ" pitchFamily="50" charset="-128"/>
              <a:cs typeface="メイリオ" pitchFamily="50" charset="-128"/>
            </a:endParaRPr>
          </a:p>
        </p:txBody>
      </p:sp>
      <p:sp>
        <p:nvSpPr>
          <p:cNvPr id="3" name="角丸四角形 2"/>
          <p:cNvSpPr/>
          <p:nvPr/>
        </p:nvSpPr>
        <p:spPr>
          <a:xfrm>
            <a:off x="179512" y="2060848"/>
            <a:ext cx="4896544" cy="288032"/>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先行研究</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1" name="直線コネクタ 10"/>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179512" y="1484784"/>
            <a:ext cx="8712968" cy="3139321"/>
          </a:xfrm>
          <a:prstGeom prst="rect">
            <a:avLst/>
          </a:prstGeom>
          <a:solidFill>
            <a:schemeClr val="bg1"/>
          </a:solidFill>
          <a:ln>
            <a:solidFill>
              <a:schemeClr val="bg1"/>
            </a:solidFill>
          </a:ln>
        </p:spPr>
        <p:txBody>
          <a:bodyPr wrap="square" rtlCol="0">
            <a:spAutoFit/>
          </a:bodyPr>
          <a:lstStyle/>
          <a:p>
            <a:pPr>
              <a:lnSpc>
                <a:spcPct val="150000"/>
              </a:lnSpc>
            </a:pPr>
            <a:r>
              <a:rPr lang="ja-JP" altLang="en-US" sz="1200" dirty="0" smtClean="0">
                <a:latin typeface="メイリオ" pitchFamily="50" charset="-128"/>
                <a:ea typeface="メイリオ" pitchFamily="50" charset="-128"/>
                <a:cs typeface="メイリオ" pitchFamily="50" charset="-128"/>
              </a:rPr>
              <a:t>作間慎一（</a:t>
            </a:r>
            <a:r>
              <a:rPr lang="en-US" altLang="ja-JP" sz="1200" dirty="0" smtClean="0">
                <a:latin typeface="メイリオ" pitchFamily="50" charset="-128"/>
                <a:ea typeface="メイリオ" pitchFamily="50" charset="-128"/>
                <a:cs typeface="メイリオ" pitchFamily="50" charset="-128"/>
              </a:rPr>
              <a:t>2010</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文学作品をどのように読むか：感情移入や擬似体験による読みの批判的検討</a:t>
            </a:r>
            <a:r>
              <a:rPr lang="en-US" altLang="ja-JP" sz="1200" dirty="0" smtClean="0">
                <a:latin typeface="メイリオ" pitchFamily="50" charset="-128"/>
                <a:ea typeface="メイリオ" pitchFamily="50" charset="-128"/>
                <a:cs typeface="メイリオ" pitchFamily="50" charset="-128"/>
              </a:rPr>
              <a:t>』</a:t>
            </a:r>
          </a:p>
          <a:p>
            <a:pPr>
              <a:lnSpc>
                <a:spcPct val="150000"/>
              </a:lnSpc>
            </a:pPr>
            <a:r>
              <a:rPr lang="ja-JP" altLang="en-US" sz="1200" dirty="0" smtClean="0">
                <a:latin typeface="メイリオ" pitchFamily="50" charset="-128"/>
                <a:ea typeface="メイリオ" pitchFamily="50" charset="-128"/>
                <a:cs typeface="メイリオ" pitchFamily="50" charset="-128"/>
              </a:rPr>
              <a:t>佐々木 勇介（</a:t>
            </a:r>
            <a:r>
              <a:rPr lang="en-US" altLang="ja-JP" sz="1200" dirty="0" smtClean="0">
                <a:latin typeface="メイリオ" pitchFamily="50" charset="-128"/>
                <a:ea typeface="メイリオ" pitchFamily="50" charset="-128"/>
                <a:cs typeface="メイリオ" pitchFamily="50" charset="-128"/>
              </a:rPr>
              <a:t>2000</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現代の広告とそれのもたらす影響</a:t>
            </a:r>
            <a:r>
              <a:rPr lang="en-US" altLang="ja-JP" sz="1200" dirty="0" smtClean="0">
                <a:latin typeface="メイリオ" pitchFamily="50" charset="-128"/>
                <a:ea typeface="メイリオ" pitchFamily="50" charset="-128"/>
                <a:cs typeface="メイリオ" pitchFamily="50" charset="-128"/>
              </a:rPr>
              <a:t>』</a:t>
            </a:r>
          </a:p>
          <a:p>
            <a:pPr>
              <a:lnSpc>
                <a:spcPct val="150000"/>
              </a:lnSpc>
            </a:pPr>
            <a:r>
              <a:rPr lang="ja-JP" altLang="en-US" sz="1200" dirty="0">
                <a:latin typeface="メイリオ" pitchFamily="50" charset="-128"/>
                <a:ea typeface="メイリオ" pitchFamily="50" charset="-128"/>
                <a:cs typeface="メイリオ" pitchFamily="50" charset="-128"/>
              </a:rPr>
              <a:t>下村直樹（</a:t>
            </a:r>
            <a:r>
              <a:rPr lang="en-US" altLang="ja-JP" sz="1200" dirty="0">
                <a:latin typeface="メイリオ" pitchFamily="50" charset="-128"/>
                <a:ea typeface="メイリオ" pitchFamily="50" charset="-128"/>
                <a:cs typeface="メイリオ" pitchFamily="50" charset="-128"/>
              </a:rPr>
              <a:t>2013</a:t>
            </a:r>
            <a:r>
              <a:rPr lang="ja-JP" altLang="en-US" sz="1200" dirty="0">
                <a:latin typeface="メイリオ" pitchFamily="50" charset="-128"/>
                <a:ea typeface="メイリオ" pitchFamily="50" charset="-128"/>
                <a:cs typeface="メイリオ" pitchFamily="50" charset="-128"/>
              </a:rPr>
              <a:t>） </a:t>
            </a:r>
            <a:r>
              <a:rPr lang="en-US" altLang="ja-JP" sz="1200" dirty="0" smtClean="0"/>
              <a:t>『</a:t>
            </a:r>
            <a:r>
              <a:rPr lang="ja-JP" altLang="en-US" sz="1200" dirty="0"/>
              <a:t>物語広告における共感の効果　さらには</a:t>
            </a:r>
            <a:r>
              <a:rPr lang="en-US" altLang="ja-JP" sz="1200" dirty="0" err="1"/>
              <a:t>Aad,Ab</a:t>
            </a:r>
            <a:r>
              <a:rPr lang="ja-JP" altLang="en-US" sz="1200" dirty="0"/>
              <a:t>へ</a:t>
            </a:r>
            <a:r>
              <a:rPr lang="en-US" altLang="ja-JP" sz="1200" dirty="0"/>
              <a:t>』</a:t>
            </a:r>
          </a:p>
          <a:p>
            <a:pPr>
              <a:lnSpc>
                <a:spcPct val="150000"/>
              </a:lnSpc>
            </a:pPr>
            <a:r>
              <a:rPr lang="ja-JP" altLang="en-US" sz="1200" dirty="0" smtClean="0">
                <a:latin typeface="メイリオ" pitchFamily="50" charset="-128"/>
                <a:ea typeface="メイリオ" pitchFamily="50" charset="-128"/>
                <a:cs typeface="メイリオ" pitchFamily="50" charset="-128"/>
              </a:rPr>
              <a:t>下村直樹（</a:t>
            </a:r>
            <a:r>
              <a:rPr lang="en-US" altLang="ja-JP" sz="1200" dirty="0" smtClean="0">
                <a:latin typeface="メイリオ" pitchFamily="50" charset="-128"/>
                <a:ea typeface="メイリオ" pitchFamily="50" charset="-128"/>
                <a:cs typeface="メイリオ" pitchFamily="50" charset="-128"/>
              </a:rPr>
              <a:t>2013</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物語広告に対する男女の共感差</a:t>
            </a:r>
            <a:r>
              <a:rPr lang="en-US" altLang="ja-JP" sz="1200" dirty="0" smtClean="0">
                <a:latin typeface="メイリオ" pitchFamily="50" charset="-128"/>
                <a:ea typeface="メイリオ" pitchFamily="50" charset="-128"/>
                <a:cs typeface="メイリオ" pitchFamily="50" charset="-128"/>
              </a:rPr>
              <a:t>』</a:t>
            </a:r>
          </a:p>
          <a:p>
            <a:pPr>
              <a:lnSpc>
                <a:spcPct val="150000"/>
              </a:lnSpc>
            </a:pPr>
            <a:r>
              <a:rPr lang="ja-JP" altLang="en-US" sz="1200" dirty="0" smtClean="0">
                <a:latin typeface="メイリオ" pitchFamily="50" charset="-128"/>
                <a:ea typeface="メイリオ" pitchFamily="50" charset="-128"/>
                <a:cs typeface="メイリオ" pitchFamily="50" charset="-128"/>
              </a:rPr>
              <a:t>野村純一（</a:t>
            </a:r>
            <a:r>
              <a:rPr lang="en-US" altLang="ja-JP" sz="1200" dirty="0" smtClean="0">
                <a:latin typeface="メイリオ" pitchFamily="50" charset="-128"/>
                <a:ea typeface="メイリオ" pitchFamily="50" charset="-128"/>
                <a:cs typeface="メイリオ" pitchFamily="50" charset="-128"/>
              </a:rPr>
              <a:t>1985</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ストーリーテリング</a:t>
            </a:r>
            <a:r>
              <a:rPr lang="en-US" altLang="ja-JP" sz="1200" dirty="0" smtClean="0">
                <a:latin typeface="メイリオ" pitchFamily="50" charset="-128"/>
                <a:ea typeface="メイリオ" pitchFamily="50" charset="-128"/>
                <a:cs typeface="メイリオ" pitchFamily="50" charset="-128"/>
              </a:rPr>
              <a:t>』</a:t>
            </a:r>
          </a:p>
          <a:p>
            <a:pPr>
              <a:lnSpc>
                <a:spcPct val="150000"/>
              </a:lnSpc>
            </a:pPr>
            <a:r>
              <a:rPr lang="ja-JP" altLang="en-US" sz="1200" dirty="0" smtClean="0">
                <a:latin typeface="メイリオ" pitchFamily="50" charset="-128"/>
                <a:ea typeface="メイリオ" pitchFamily="50" charset="-128"/>
                <a:cs typeface="メイリオ" pitchFamily="50" charset="-128"/>
              </a:rPr>
              <a:t>牧野幸志（</a:t>
            </a:r>
            <a:r>
              <a:rPr lang="en-US" altLang="ja-JP" sz="1200" dirty="0" smtClean="0">
                <a:latin typeface="メイリオ" pitchFamily="50" charset="-128"/>
                <a:ea typeface="メイリオ" pitchFamily="50" charset="-128"/>
                <a:cs typeface="メイリオ" pitchFamily="50" charset="-128"/>
              </a:rPr>
              <a:t>2008</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広告効果に及ぼすコンテンツ情報の影響に関する研究</a:t>
            </a:r>
            <a:r>
              <a:rPr lang="en-US" altLang="ja-JP" sz="1200" dirty="0" smtClean="0">
                <a:latin typeface="メイリオ" pitchFamily="50" charset="-128"/>
                <a:ea typeface="メイリオ" pitchFamily="50" charset="-128"/>
                <a:cs typeface="メイリオ" pitchFamily="50" charset="-128"/>
              </a:rPr>
              <a:t>(2): </a:t>
            </a:r>
            <a:r>
              <a:rPr lang="ja-JP" altLang="en-US" sz="1200" dirty="0" smtClean="0">
                <a:latin typeface="メイリオ" pitchFamily="50" charset="-128"/>
                <a:ea typeface="メイリオ" pitchFamily="50" charset="-128"/>
                <a:cs typeface="メイリオ" pitchFamily="50" charset="-128"/>
              </a:rPr>
              <a:t>受け手の気分</a:t>
            </a:r>
            <a:r>
              <a:rPr lang="en-US" altLang="ja-JP" sz="1200" dirty="0" smtClean="0">
                <a:latin typeface="メイリオ" pitchFamily="50" charset="-128"/>
                <a:ea typeface="メイリオ" pitchFamily="50" charset="-128"/>
                <a:cs typeface="メイリオ" pitchFamily="50" charset="-128"/>
              </a:rPr>
              <a:t>,CM</a:t>
            </a:r>
            <a:r>
              <a:rPr lang="ja-JP" altLang="en-US" sz="1200" dirty="0" smtClean="0">
                <a:latin typeface="メイリオ" pitchFamily="50" charset="-128"/>
                <a:ea typeface="メイリオ" pitchFamily="50" charset="-128"/>
                <a:cs typeface="メイリオ" pitchFamily="50" charset="-128"/>
              </a:rPr>
              <a:t>内容の印象とテレビ広告の</a:t>
            </a:r>
            <a:endParaRPr lang="en-US" altLang="ja-JP" sz="1200" dirty="0" smtClean="0">
              <a:latin typeface="メイリオ" pitchFamily="50" charset="-128"/>
              <a:ea typeface="メイリオ" pitchFamily="50" charset="-128"/>
              <a:cs typeface="メイリオ" pitchFamily="50" charset="-128"/>
            </a:endParaRPr>
          </a:p>
          <a:p>
            <a:pPr>
              <a:lnSpc>
                <a:spcPct val="150000"/>
              </a:lnSpc>
            </a:pPr>
            <a:r>
              <a:rPr lang="ja-JP" altLang="en-US" sz="1200" dirty="0">
                <a:latin typeface="メイリオ" pitchFamily="50" charset="-128"/>
                <a:ea typeface="メイリオ" pitchFamily="50" charset="-128"/>
                <a:cs typeface="メイリオ" pitchFamily="50" charset="-128"/>
              </a:rPr>
              <a:t>　</a:t>
            </a:r>
            <a:r>
              <a:rPr lang="ja-JP" altLang="en-US" sz="1200" dirty="0" smtClean="0">
                <a:latin typeface="メイリオ" pitchFamily="50" charset="-128"/>
                <a:ea typeface="メイリオ" pitchFamily="50" charset="-128"/>
                <a:cs typeface="メイリオ" pitchFamily="50" charset="-128"/>
              </a:rPr>
              <a:t>　　　　　　　　好感度</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商品評価との関連</a:t>
            </a:r>
            <a:r>
              <a:rPr lang="en-US" altLang="ja-JP" sz="1200" dirty="0">
                <a:latin typeface="メイリオ" pitchFamily="50" charset="-128"/>
                <a:ea typeface="メイリオ" pitchFamily="50" charset="-128"/>
                <a:cs typeface="メイリオ" pitchFamily="50" charset="-128"/>
              </a:rPr>
              <a:t>』</a:t>
            </a:r>
            <a:endParaRPr lang="en-US" altLang="ja-JP" sz="1200" dirty="0" smtClean="0">
              <a:latin typeface="メイリオ" pitchFamily="50" charset="-128"/>
              <a:ea typeface="メイリオ" pitchFamily="50" charset="-128"/>
              <a:cs typeface="メイリオ" pitchFamily="50" charset="-128"/>
            </a:endParaRPr>
          </a:p>
          <a:p>
            <a:pPr>
              <a:lnSpc>
                <a:spcPct val="150000"/>
              </a:lnSpc>
            </a:pPr>
            <a:r>
              <a:rPr lang="ja-JP" altLang="en-US" sz="1200" dirty="0" smtClean="0">
                <a:latin typeface="メイリオ" pitchFamily="50" charset="-128"/>
                <a:ea typeface="メイリオ" pitchFamily="50" charset="-128"/>
                <a:cs typeface="メイリオ" pitchFamily="50" charset="-128"/>
              </a:rPr>
              <a:t>村山和恵（</a:t>
            </a:r>
            <a:r>
              <a:rPr lang="en-US" altLang="ja-JP" sz="1200" dirty="0" smtClean="0">
                <a:latin typeface="メイリオ" pitchFamily="50" charset="-128"/>
                <a:ea typeface="メイリオ" pitchFamily="50" charset="-128"/>
                <a:cs typeface="メイリオ" pitchFamily="50" charset="-128"/>
              </a:rPr>
              <a:t>2005</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現代マーケティングにおけるエモーショナルなアプローチ：広告コミュニケーションを例とした考察</a:t>
            </a:r>
            <a:r>
              <a:rPr lang="en-US" altLang="ja-JP" sz="1200" dirty="0" smtClean="0">
                <a:latin typeface="メイリオ" pitchFamily="50" charset="-128"/>
                <a:ea typeface="メイリオ" pitchFamily="50" charset="-128"/>
                <a:cs typeface="メイリオ" pitchFamily="50" charset="-128"/>
              </a:rPr>
              <a:t>』</a:t>
            </a:r>
          </a:p>
          <a:p>
            <a:pPr>
              <a:lnSpc>
                <a:spcPct val="150000"/>
              </a:lnSpc>
            </a:pPr>
            <a:r>
              <a:rPr lang="ja-JP" altLang="en-US" sz="1200" dirty="0" smtClean="0">
                <a:latin typeface="メイリオ" pitchFamily="50" charset="-128"/>
                <a:ea typeface="メイリオ" pitchFamily="50" charset="-128"/>
                <a:cs typeface="メイリオ" pitchFamily="50" charset="-128"/>
              </a:rPr>
              <a:t>油谷遵（</a:t>
            </a:r>
            <a:r>
              <a:rPr lang="en-US" altLang="ja-JP" sz="1200" dirty="0" smtClean="0">
                <a:latin typeface="メイリオ" pitchFamily="50" charset="-128"/>
                <a:ea typeface="メイリオ" pitchFamily="50" charset="-128"/>
                <a:cs typeface="メイリオ" pitchFamily="50" charset="-128"/>
              </a:rPr>
              <a:t>1992</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r>
              <a:rPr lang="ja-JP" altLang="en-US" sz="1200" dirty="0">
                <a:latin typeface="メイリオ" pitchFamily="50" charset="-128"/>
                <a:ea typeface="メイリオ" pitchFamily="50" charset="-128"/>
                <a:cs typeface="メイリオ" pitchFamily="50" charset="-128"/>
              </a:rPr>
              <a:t>ストーリー・マーケティング</a:t>
            </a:r>
            <a:r>
              <a:rPr lang="en-US" altLang="ja-JP" sz="1200" dirty="0">
                <a:latin typeface="メイリオ" pitchFamily="50" charset="-128"/>
                <a:ea typeface="メイリオ" pitchFamily="50" charset="-128"/>
                <a:cs typeface="メイリオ" pitchFamily="50" charset="-128"/>
              </a:rPr>
              <a:t>"</a:t>
            </a:r>
            <a:r>
              <a:rPr lang="ja-JP" altLang="en-US" sz="1200" dirty="0">
                <a:latin typeface="メイリオ" pitchFamily="50" charset="-128"/>
                <a:ea typeface="メイリオ" pitchFamily="50" charset="-128"/>
                <a:cs typeface="メイリオ" pitchFamily="50" charset="-128"/>
              </a:rPr>
              <a:t>のすすめ </a:t>
            </a:r>
            <a:r>
              <a:rPr lang="en-US" altLang="ja-JP" sz="1200" dirty="0">
                <a:latin typeface="メイリオ" pitchFamily="50" charset="-128"/>
                <a:ea typeface="メイリオ" pitchFamily="50" charset="-128"/>
                <a:cs typeface="メイリオ" pitchFamily="50" charset="-128"/>
              </a:rPr>
              <a:t>: </a:t>
            </a:r>
            <a:r>
              <a:rPr lang="ja-JP" altLang="en-US" sz="1200" dirty="0">
                <a:latin typeface="メイリオ" pitchFamily="50" charset="-128"/>
                <a:ea typeface="メイリオ" pitchFamily="50" charset="-128"/>
                <a:cs typeface="メイリオ" pitchFamily="50" charset="-128"/>
              </a:rPr>
              <a:t>超低成長時代の新しいマーケティング戦略とは </a:t>
            </a:r>
            <a:r>
              <a:rPr lang="en-US" altLang="ja-JP" sz="1200" dirty="0" smtClean="0">
                <a:latin typeface="メイリオ" pitchFamily="50" charset="-128"/>
                <a:ea typeface="メイリオ" pitchFamily="50" charset="-128"/>
                <a:cs typeface="メイリオ" pitchFamily="50" charset="-128"/>
              </a:rPr>
              <a:t>』</a:t>
            </a:r>
          </a:p>
          <a:p>
            <a:pPr>
              <a:lnSpc>
                <a:spcPct val="150000"/>
              </a:lnSpc>
            </a:pPr>
            <a:r>
              <a:rPr lang="ja-JP" altLang="en-US" sz="1200" dirty="0" smtClean="0">
                <a:latin typeface="メイリオ" pitchFamily="50" charset="-128"/>
                <a:ea typeface="メイリオ" pitchFamily="50" charset="-128"/>
                <a:cs typeface="メイリオ" pitchFamily="50" charset="-128"/>
              </a:rPr>
              <a:t>吉田博則・脇山真治（</a:t>
            </a:r>
            <a:r>
              <a:rPr lang="en-US" altLang="ja-JP" sz="1200" dirty="0" smtClean="0">
                <a:latin typeface="メイリオ" pitchFamily="50" charset="-128"/>
                <a:ea typeface="メイリオ" pitchFamily="50" charset="-128"/>
                <a:cs typeface="メイリオ" pitchFamily="50" charset="-128"/>
              </a:rPr>
              <a:t>2010</a:t>
            </a:r>
            <a:r>
              <a:rPr lang="ja-JP" altLang="en-US" sz="1200" dirty="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『TV-CM</a:t>
            </a:r>
            <a:r>
              <a:rPr lang="ja-JP" altLang="en-US" sz="1200" dirty="0">
                <a:latin typeface="メイリオ" pitchFamily="50" charset="-128"/>
                <a:ea typeface="メイリオ" pitchFamily="50" charset="-128"/>
                <a:cs typeface="メイリオ" pitchFamily="50" charset="-128"/>
              </a:rPr>
              <a:t>における商品好感度を高める要因 </a:t>
            </a:r>
            <a:r>
              <a:rPr lang="en-US" altLang="ja-JP" sz="1200" dirty="0">
                <a:latin typeface="メイリオ" pitchFamily="50" charset="-128"/>
                <a:ea typeface="メイリオ" pitchFamily="50" charset="-128"/>
                <a:cs typeface="メイリオ" pitchFamily="50" charset="-128"/>
              </a:rPr>
              <a:t>: </a:t>
            </a:r>
            <a:r>
              <a:rPr lang="ja-JP" altLang="en-US" sz="1200" dirty="0">
                <a:latin typeface="メイリオ" pitchFamily="50" charset="-128"/>
                <a:ea typeface="メイリオ" pitchFamily="50" charset="-128"/>
                <a:cs typeface="メイリオ" pitchFamily="50" charset="-128"/>
              </a:rPr>
              <a:t>ストーリーに関連する映像の視聴実験</a:t>
            </a:r>
            <a:r>
              <a:rPr lang="ja-JP" altLang="en-US" sz="1200" dirty="0" smtClean="0">
                <a:latin typeface="メイリオ" pitchFamily="50" charset="-128"/>
                <a:ea typeface="メイリオ" pitchFamily="50" charset="-128"/>
                <a:cs typeface="メイリオ" pitchFamily="50" charset="-128"/>
              </a:rPr>
              <a:t>による検証</a:t>
            </a:r>
            <a:endParaRPr lang="en-US" altLang="ja-JP" sz="1200" dirty="0" smtClean="0">
              <a:latin typeface="メイリオ" pitchFamily="50" charset="-128"/>
              <a:ea typeface="メイリオ" pitchFamily="50" charset="-128"/>
              <a:cs typeface="メイリオ" pitchFamily="50" charset="-128"/>
            </a:endParaRPr>
          </a:p>
          <a:p>
            <a:pPr>
              <a:lnSpc>
                <a:spcPct val="150000"/>
              </a:lnSpc>
            </a:pPr>
            <a:r>
              <a:rPr lang="ja-JP" altLang="en-US" sz="1200" dirty="0">
                <a:latin typeface="メイリオ" pitchFamily="50" charset="-128"/>
                <a:ea typeface="メイリオ" pitchFamily="50" charset="-128"/>
                <a:cs typeface="メイリオ" pitchFamily="50" charset="-128"/>
              </a:rPr>
              <a:t>　</a:t>
            </a:r>
            <a:r>
              <a:rPr lang="ja-JP" altLang="en-US" sz="1200" dirty="0" smtClean="0">
                <a:latin typeface="メイリオ" pitchFamily="50" charset="-128"/>
                <a:ea typeface="メイリオ" pitchFamily="50" charset="-128"/>
                <a:cs typeface="メイリオ" pitchFamily="50" charset="-128"/>
              </a:rPr>
              <a:t>　　　　　　</a:t>
            </a:r>
            <a:r>
              <a:rPr lang="en-US" altLang="ja-JP" sz="1200" dirty="0" smtClean="0">
                <a:latin typeface="メイリオ" pitchFamily="50" charset="-128"/>
                <a:ea typeface="メイリオ" pitchFamily="50" charset="-128"/>
                <a:cs typeface="メイリオ" pitchFamily="50" charset="-128"/>
              </a:rPr>
              <a:t>(</a:t>
            </a:r>
            <a:r>
              <a:rPr lang="ja-JP" altLang="en-US" sz="1200" dirty="0">
                <a:latin typeface="メイリオ" pitchFamily="50" charset="-128"/>
                <a:ea typeface="メイリオ" pitchFamily="50" charset="-128"/>
                <a:cs typeface="メイリオ" pitchFamily="50" charset="-128"/>
              </a:rPr>
              <a:t>情報デザイン</a:t>
            </a:r>
            <a:r>
              <a:rPr lang="en-US" altLang="ja-JP" sz="1200" dirty="0" smtClean="0">
                <a:latin typeface="メイリオ" pitchFamily="50" charset="-128"/>
                <a:ea typeface="メイリオ" pitchFamily="50" charset="-128"/>
                <a:cs typeface="メイリオ" pitchFamily="50" charset="-128"/>
              </a:rPr>
              <a:t>)』</a:t>
            </a:r>
            <a:endParaRPr lang="en-US" altLang="ja-JP" dirty="0" smtClean="0">
              <a:latin typeface="メイリオ" pitchFamily="50" charset="-128"/>
              <a:ea typeface="メイリオ" pitchFamily="50" charset="-128"/>
              <a:cs typeface="メイリオ" pitchFamily="50" charset="-128"/>
            </a:endParaRPr>
          </a:p>
        </p:txBody>
      </p:sp>
      <p:sp>
        <p:nvSpPr>
          <p:cNvPr id="13" name="角丸四角形 12"/>
          <p:cNvSpPr/>
          <p:nvPr/>
        </p:nvSpPr>
        <p:spPr>
          <a:xfrm>
            <a:off x="179512" y="4725144"/>
            <a:ext cx="8568952" cy="1829231"/>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smtClean="0">
                <a:latin typeface="メイリオ" pitchFamily="50" charset="-128"/>
                <a:ea typeface="メイリオ" pitchFamily="50" charset="-128"/>
                <a:cs typeface="メイリオ" pitchFamily="50" charset="-128"/>
              </a:rPr>
              <a:t>物語</a:t>
            </a:r>
            <a:r>
              <a:rPr lang="ja-JP" altLang="en-US" sz="2800" dirty="0">
                <a:latin typeface="メイリオ" pitchFamily="50" charset="-128"/>
                <a:ea typeface="メイリオ" pitchFamily="50" charset="-128"/>
                <a:cs typeface="メイリオ" pitchFamily="50" charset="-128"/>
              </a:rPr>
              <a:t>広告の効果に</a:t>
            </a:r>
            <a:r>
              <a:rPr lang="ja-JP" altLang="en-US" sz="2800" dirty="0" smtClean="0">
                <a:latin typeface="メイリオ" pitchFamily="50" charset="-128"/>
                <a:ea typeface="メイリオ" pitchFamily="50" charset="-128"/>
                <a:cs typeface="メイリオ" pitchFamily="50" charset="-128"/>
              </a:rPr>
              <a:t>ついて多く研究されていたが、それが具体的にどのような影響を与えていたか明らか</a:t>
            </a:r>
            <a:r>
              <a:rPr lang="ja-JP" altLang="en-US" sz="2800" dirty="0">
                <a:latin typeface="メイリオ" pitchFamily="50" charset="-128"/>
                <a:ea typeface="メイリオ" pitchFamily="50" charset="-128"/>
                <a:cs typeface="メイリオ" pitchFamily="50" charset="-128"/>
              </a:rPr>
              <a:t>にされて</a:t>
            </a:r>
            <a:r>
              <a:rPr lang="ja-JP" altLang="en-US" sz="2800" dirty="0" smtClean="0">
                <a:latin typeface="メイリオ" pitchFamily="50" charset="-128"/>
                <a:ea typeface="メイリオ" pitchFamily="50" charset="-128"/>
                <a:cs typeface="メイリオ" pitchFamily="50" charset="-128"/>
              </a:rPr>
              <a:t>いなかった。</a:t>
            </a:r>
            <a:endParaRPr lang="ja-JP" altLang="en-US" sz="2800" dirty="0">
              <a:solidFill>
                <a:schemeClr val="bg1"/>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7278543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16</a:t>
            </a:fld>
            <a:endParaRPr lang="ja-JP" altLang="en-US">
              <a:solidFill>
                <a:prstClr val="black">
                  <a:tint val="75000"/>
                </a:prstClr>
              </a:solidFill>
            </a:endParaRPr>
          </a:p>
        </p:txBody>
      </p:sp>
      <p:sp>
        <p:nvSpPr>
          <p:cNvPr id="27" name="テキスト ボックス 26"/>
          <p:cNvSpPr txBox="1"/>
          <p:nvPr/>
        </p:nvSpPr>
        <p:spPr>
          <a:xfrm>
            <a:off x="681360" y="1163757"/>
            <a:ext cx="8280919" cy="1138773"/>
          </a:xfrm>
          <a:prstGeom prst="rect">
            <a:avLst/>
          </a:prstGeom>
          <a:ln w="38100">
            <a:solidFill>
              <a:schemeClr val="bg1"/>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endParaRPr lang="en-US" altLang="ja-JP" sz="2800" dirty="0"/>
          </a:p>
          <a:p>
            <a:pPr algn="ctr"/>
            <a:r>
              <a:rPr lang="en-US" altLang="ja-JP" sz="2400" dirty="0" smtClean="0">
                <a:latin typeface="メイリオ" pitchFamily="50" charset="-128"/>
                <a:ea typeface="メイリオ" pitchFamily="50" charset="-128"/>
                <a:cs typeface="メイリオ" pitchFamily="50" charset="-128"/>
              </a:rPr>
              <a:t>『</a:t>
            </a:r>
            <a:r>
              <a:rPr lang="ja-JP" altLang="en-US" sz="2400" dirty="0" smtClean="0">
                <a:latin typeface="メイリオ" pitchFamily="50" charset="-128"/>
                <a:ea typeface="メイリオ" pitchFamily="50" charset="-128"/>
                <a:cs typeface="メイリオ" pitchFamily="50" charset="-128"/>
              </a:rPr>
              <a:t>物語</a:t>
            </a:r>
            <a:r>
              <a:rPr lang="ja-JP" altLang="en-US" sz="2400" dirty="0">
                <a:latin typeface="メイリオ" pitchFamily="50" charset="-128"/>
                <a:ea typeface="メイリオ" pitchFamily="50" charset="-128"/>
                <a:cs typeface="メイリオ" pitchFamily="50" charset="-128"/>
              </a:rPr>
              <a:t>広告における共感の効果　さらには</a:t>
            </a:r>
            <a:r>
              <a:rPr lang="en-US" altLang="ja-JP" sz="2400" dirty="0" err="1" smtClean="0">
                <a:latin typeface="メイリオ" pitchFamily="50" charset="-128"/>
                <a:ea typeface="メイリオ" pitchFamily="50" charset="-128"/>
                <a:cs typeface="メイリオ" pitchFamily="50" charset="-128"/>
              </a:rPr>
              <a:t>Aad,Ab</a:t>
            </a:r>
            <a:r>
              <a:rPr lang="ja-JP" altLang="en-US" sz="2400" dirty="0" smtClean="0">
                <a:latin typeface="メイリオ" pitchFamily="50" charset="-128"/>
                <a:ea typeface="メイリオ" pitchFamily="50" charset="-128"/>
                <a:cs typeface="メイリオ" pitchFamily="50" charset="-128"/>
              </a:rPr>
              <a:t>へ</a:t>
            </a:r>
            <a:r>
              <a:rPr lang="en-US" altLang="ja-JP" sz="2400" dirty="0" smtClean="0">
                <a:latin typeface="メイリオ" pitchFamily="50" charset="-128"/>
                <a:ea typeface="メイリオ" pitchFamily="50" charset="-128"/>
                <a:cs typeface="メイリオ" pitchFamily="50" charset="-128"/>
              </a:rPr>
              <a:t>』</a:t>
            </a:r>
          </a:p>
          <a:p>
            <a:pPr algn="r"/>
            <a:r>
              <a:rPr lang="ja-JP" altLang="en-US" sz="1400" dirty="0" smtClean="0">
                <a:latin typeface="メイリオ" pitchFamily="50" charset="-128"/>
                <a:ea typeface="メイリオ" pitchFamily="50" charset="-128"/>
                <a:cs typeface="メイリオ" pitchFamily="50" charset="-128"/>
              </a:rPr>
              <a:t>下村　（</a:t>
            </a:r>
            <a:r>
              <a:rPr lang="en-US" altLang="ja-JP" sz="1400" dirty="0" smtClean="0">
                <a:latin typeface="メイリオ" pitchFamily="50" charset="-128"/>
                <a:ea typeface="メイリオ" pitchFamily="50" charset="-128"/>
                <a:cs typeface="メイリオ" pitchFamily="50" charset="-128"/>
              </a:rPr>
              <a:t>2013</a:t>
            </a:r>
            <a:r>
              <a:rPr lang="ja-JP" altLang="en-US" sz="1400" dirty="0" smtClean="0">
                <a:latin typeface="メイリオ" pitchFamily="50" charset="-128"/>
                <a:ea typeface="メイリオ" pitchFamily="50" charset="-128"/>
                <a:cs typeface="メイリオ" pitchFamily="50" charset="-128"/>
              </a:rPr>
              <a:t>）</a:t>
            </a:r>
            <a:endParaRPr lang="en-US" altLang="ja-JP" sz="1400" b="1" dirty="0">
              <a:latin typeface="メイリオ" pitchFamily="50" charset="-128"/>
              <a:ea typeface="メイリオ" pitchFamily="50" charset="-128"/>
              <a:cs typeface="メイリオ" pitchFamily="50" charset="-128"/>
            </a:endParaRPr>
          </a:p>
        </p:txBody>
      </p:sp>
      <p:sp>
        <p:nvSpPr>
          <p:cNvPr id="6" name="正方形/長方形 5"/>
          <p:cNvSpPr/>
          <p:nvPr/>
        </p:nvSpPr>
        <p:spPr>
          <a:xfrm>
            <a:off x="237995" y="2768223"/>
            <a:ext cx="8668010" cy="3541097"/>
          </a:xfrm>
          <a:prstGeom prst="rect">
            <a:avLst/>
          </a:prstGeom>
          <a:solidFill>
            <a:schemeClr val="bg1">
              <a:alpha val="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物語広告は消費者の共感を喚起し、それが好意的な広告に対する態度やブランドに対する態度を引き出せるという下記の連鎖関係を明らかにした</a:t>
            </a:r>
            <a:endParaRPr lang="en-US" altLang="ja-JP" dirty="0" smtClean="0"/>
          </a:p>
        </p:txBody>
      </p:sp>
      <p:sp>
        <p:nvSpPr>
          <p:cNvPr id="7" name="テキスト ボックス 6"/>
          <p:cNvSpPr txBox="1"/>
          <p:nvPr/>
        </p:nvSpPr>
        <p:spPr>
          <a:xfrm>
            <a:off x="452947" y="3567652"/>
            <a:ext cx="8561959" cy="984885"/>
          </a:xfrm>
          <a:prstGeom prst="rect">
            <a:avLst/>
          </a:prstGeom>
          <a:noFill/>
        </p:spPr>
        <p:txBody>
          <a:bodyPr wrap="none" rtlCol="0">
            <a:spAutoFit/>
          </a:bodyPr>
          <a:lstStyle/>
          <a:p>
            <a:r>
              <a:rPr lang="ja-JP" altLang="en-US" sz="2000" dirty="0" smtClean="0">
                <a:latin typeface="メイリオ" pitchFamily="50" charset="-128"/>
                <a:ea typeface="メイリオ" pitchFamily="50" charset="-128"/>
                <a:cs typeface="メイリオ" pitchFamily="50" charset="-128"/>
              </a:rPr>
              <a:t>「物語広告は消費者の共感を喚起し、それが広告に対する態度や</a:t>
            </a:r>
            <a:endParaRPr lang="en-US" altLang="ja-JP" sz="2000" dirty="0" smtClean="0">
              <a:latin typeface="メイリオ" pitchFamily="50" charset="-128"/>
              <a:ea typeface="メイリオ" pitchFamily="50" charset="-128"/>
              <a:cs typeface="メイリオ" pitchFamily="50" charset="-128"/>
            </a:endParaRPr>
          </a:p>
          <a:p>
            <a:r>
              <a:rPr lang="ja-JP" altLang="en-US" sz="2000" dirty="0" smtClean="0">
                <a:latin typeface="メイリオ" pitchFamily="50" charset="-128"/>
                <a:ea typeface="メイリオ" pitchFamily="50" charset="-128"/>
                <a:cs typeface="メイリオ" pitchFamily="50" charset="-128"/>
              </a:rPr>
              <a:t>ブランドに対する態度に影響を与える」という連鎖関係を明らかにした</a:t>
            </a:r>
            <a:r>
              <a:rPr lang="ja-JP" altLang="en-US" sz="2000" dirty="0" smtClean="0"/>
              <a:t>。</a:t>
            </a:r>
            <a:endParaRPr lang="en-US" altLang="ja-JP" sz="2000" dirty="0" smtClean="0"/>
          </a:p>
          <a:p>
            <a:endParaRPr kumimoji="1" lang="ja-JP" altLang="en-US" dirty="0"/>
          </a:p>
        </p:txBody>
      </p:sp>
      <p:sp>
        <p:nvSpPr>
          <p:cNvPr id="10" name="テキスト ボックス 9"/>
          <p:cNvSpPr txBox="1"/>
          <p:nvPr/>
        </p:nvSpPr>
        <p:spPr>
          <a:xfrm>
            <a:off x="2808028" y="404664"/>
            <a:ext cx="3877985" cy="584775"/>
          </a:xfrm>
          <a:prstGeom prst="rect">
            <a:avLst/>
          </a:prstGeom>
          <a:noFill/>
        </p:spPr>
        <p:txBody>
          <a:bodyPr wrap="none" rtlCol="0">
            <a:spAutoFit/>
          </a:bodyPr>
          <a:lstStyle/>
          <a:p>
            <a:r>
              <a:rPr lang="ja-JP" altLang="en-US" sz="3200" dirty="0" smtClean="0">
                <a:latin typeface="メイリオ" pitchFamily="50" charset="-128"/>
                <a:ea typeface="メイリオ" pitchFamily="50" charset="-128"/>
                <a:cs typeface="メイリオ" pitchFamily="50" charset="-128"/>
              </a:rPr>
              <a:t>先行研究のレビュー</a:t>
            </a:r>
            <a:endParaRPr kumimoji="1" lang="ja-JP" altLang="en-US" sz="3200" dirty="0">
              <a:latin typeface="メイリオ" pitchFamily="50" charset="-128"/>
              <a:ea typeface="メイリオ" pitchFamily="50" charset="-128"/>
              <a:cs typeface="メイリオ" pitchFamily="50" charset="-128"/>
            </a:endParaRPr>
          </a:p>
        </p:txBody>
      </p:sp>
      <p:grpSp>
        <p:nvGrpSpPr>
          <p:cNvPr id="19" name="グループ化 18"/>
          <p:cNvGrpSpPr/>
          <p:nvPr/>
        </p:nvGrpSpPr>
        <p:grpSpPr>
          <a:xfrm>
            <a:off x="412249" y="4466014"/>
            <a:ext cx="8113059" cy="1656184"/>
            <a:chOff x="830266" y="2708920"/>
            <a:chExt cx="8113059" cy="1656184"/>
          </a:xfrm>
        </p:grpSpPr>
        <p:sp>
          <p:nvSpPr>
            <p:cNvPr id="20" name="角丸四角形 19"/>
            <p:cNvSpPr/>
            <p:nvPr/>
          </p:nvSpPr>
          <p:spPr>
            <a:xfrm>
              <a:off x="2122633" y="2708920"/>
              <a:ext cx="2665391" cy="1512168"/>
            </a:xfrm>
            <a:prstGeom prst="round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1" name="テキスト ボックス 20"/>
            <p:cNvSpPr txBox="1"/>
            <p:nvPr/>
          </p:nvSpPr>
          <p:spPr>
            <a:xfrm>
              <a:off x="830266" y="2941694"/>
              <a:ext cx="902811" cy="954107"/>
            </a:xfrm>
            <a:prstGeom prst="rect">
              <a:avLst/>
            </a:prstGeom>
            <a:solidFill>
              <a:schemeClr val="bg1"/>
            </a:solidFill>
            <a:ln>
              <a:solidFill>
                <a:schemeClr val="tx1"/>
              </a:solidFill>
            </a:ln>
          </p:spPr>
          <p:txBody>
            <a:bodyPr wrap="none" rtlCol="0">
              <a:spAutoFit/>
            </a:bodyPr>
            <a:lstStyle/>
            <a:p>
              <a:r>
                <a:rPr lang="ja-JP" altLang="en-US" sz="2800" dirty="0" smtClean="0"/>
                <a:t>物語</a:t>
              </a:r>
              <a:endParaRPr lang="en-US" altLang="ja-JP" sz="2800" dirty="0" smtClean="0"/>
            </a:p>
            <a:p>
              <a:r>
                <a:rPr kumimoji="1" lang="ja-JP" altLang="en-US" sz="2800" dirty="0"/>
                <a:t>広告</a:t>
              </a:r>
            </a:p>
          </p:txBody>
        </p:sp>
        <p:sp>
          <p:nvSpPr>
            <p:cNvPr id="22" name="テキスト ボックス 21"/>
            <p:cNvSpPr txBox="1"/>
            <p:nvPr/>
          </p:nvSpPr>
          <p:spPr>
            <a:xfrm>
              <a:off x="2242555" y="2923548"/>
              <a:ext cx="902811" cy="954107"/>
            </a:xfrm>
            <a:prstGeom prst="rect">
              <a:avLst/>
            </a:prstGeom>
            <a:no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認知</a:t>
              </a:r>
              <a:endParaRPr kumimoji="1" lang="ja-JP" altLang="en-US" sz="2800" dirty="0"/>
            </a:p>
          </p:txBody>
        </p:sp>
        <p:sp>
          <p:nvSpPr>
            <p:cNvPr id="23" name="テキスト ボックス 22"/>
            <p:cNvSpPr txBox="1"/>
            <p:nvPr/>
          </p:nvSpPr>
          <p:spPr>
            <a:xfrm>
              <a:off x="3729943" y="2948517"/>
              <a:ext cx="902811" cy="954107"/>
            </a:xfrm>
            <a:prstGeom prst="rect">
              <a:avLst/>
            </a:prstGeom>
            <a:no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移入</a:t>
              </a:r>
              <a:endParaRPr kumimoji="1" lang="ja-JP" altLang="en-US" sz="2800" dirty="0"/>
            </a:p>
          </p:txBody>
        </p:sp>
        <p:sp>
          <p:nvSpPr>
            <p:cNvPr id="24" name="テキスト ボックス 23"/>
            <p:cNvSpPr txBox="1"/>
            <p:nvPr/>
          </p:nvSpPr>
          <p:spPr>
            <a:xfrm>
              <a:off x="5222754" y="3003248"/>
              <a:ext cx="1670650" cy="830997"/>
            </a:xfrm>
            <a:prstGeom prst="rect">
              <a:avLst/>
            </a:prstGeom>
            <a:noFill/>
            <a:ln>
              <a:solidFill>
                <a:schemeClr val="tx1"/>
              </a:solidFill>
            </a:ln>
          </p:spPr>
          <p:txBody>
            <a:bodyPr wrap="none" rtlCol="0">
              <a:spAutoFit/>
            </a:bodyPr>
            <a:lstStyle/>
            <a:p>
              <a:r>
                <a:rPr kumimoji="1" lang="ja-JP" altLang="en-US" sz="2400" dirty="0" smtClean="0"/>
                <a:t>広告に</a:t>
              </a:r>
              <a:endParaRPr kumimoji="1" lang="en-US" altLang="ja-JP" sz="2400" dirty="0" smtClean="0"/>
            </a:p>
            <a:p>
              <a:r>
                <a:rPr kumimoji="1" lang="ja-JP" altLang="en-US" sz="2400" dirty="0" smtClean="0"/>
                <a:t>対する態度</a:t>
              </a:r>
              <a:endParaRPr kumimoji="1" lang="ja-JP" altLang="en-US" sz="2400" dirty="0"/>
            </a:p>
          </p:txBody>
        </p:sp>
        <p:sp>
          <p:nvSpPr>
            <p:cNvPr id="25" name="テキスト ボックス 24"/>
            <p:cNvSpPr txBox="1"/>
            <p:nvPr/>
          </p:nvSpPr>
          <p:spPr>
            <a:xfrm>
              <a:off x="7272675" y="3010071"/>
              <a:ext cx="1670650" cy="830997"/>
            </a:xfrm>
            <a:prstGeom prst="rect">
              <a:avLst/>
            </a:prstGeom>
            <a:noFill/>
            <a:ln>
              <a:solidFill>
                <a:schemeClr val="tx1"/>
              </a:solidFill>
            </a:ln>
          </p:spPr>
          <p:txBody>
            <a:bodyPr wrap="none" rtlCol="0">
              <a:spAutoFit/>
            </a:bodyPr>
            <a:lstStyle/>
            <a:p>
              <a:r>
                <a:rPr kumimoji="1" lang="ja-JP" altLang="en-US" sz="2400" dirty="0" smtClean="0"/>
                <a:t>ブランドに</a:t>
              </a:r>
              <a:endParaRPr kumimoji="1" lang="en-US" altLang="ja-JP" sz="2400" dirty="0" smtClean="0"/>
            </a:p>
            <a:p>
              <a:r>
                <a:rPr lang="ja-JP" altLang="en-US" sz="2400" dirty="0" smtClean="0"/>
                <a:t>対する態度</a:t>
              </a:r>
              <a:endParaRPr kumimoji="1" lang="ja-JP" altLang="en-US" sz="2400" dirty="0"/>
            </a:p>
          </p:txBody>
        </p:sp>
        <p:cxnSp>
          <p:nvCxnSpPr>
            <p:cNvPr id="26" name="直線矢印コネクタ 25"/>
            <p:cNvCxnSpPr>
              <a:stCxn id="22" idx="3"/>
            </p:cNvCxnSpPr>
            <p:nvPr/>
          </p:nvCxnSpPr>
          <p:spPr>
            <a:xfrm flipV="1">
              <a:off x="3145366" y="3400601"/>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29" name="直線矢印コネクタ 28"/>
            <p:cNvCxnSpPr/>
            <p:nvPr/>
          </p:nvCxnSpPr>
          <p:spPr>
            <a:xfrm flipV="1">
              <a:off x="4638177" y="3396210"/>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30" name="直線矢印コネクタ 29"/>
            <p:cNvCxnSpPr>
              <a:endCxn id="25" idx="1"/>
            </p:cNvCxnSpPr>
            <p:nvPr/>
          </p:nvCxnSpPr>
          <p:spPr>
            <a:xfrm>
              <a:off x="6873874" y="3414360"/>
              <a:ext cx="398801" cy="11210"/>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
          <p:nvSpPr>
            <p:cNvPr id="32" name="正方形/長方形 31"/>
            <p:cNvSpPr/>
            <p:nvPr/>
          </p:nvSpPr>
          <p:spPr>
            <a:xfrm>
              <a:off x="3145366" y="4005064"/>
              <a:ext cx="706554" cy="360040"/>
            </a:xfrm>
            <a:prstGeom prst="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共感</a:t>
              </a:r>
              <a:endParaRPr kumimoji="1" lang="ja-JP" altLang="en-US" dirty="0"/>
            </a:p>
          </p:txBody>
        </p:sp>
      </p:gr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407" y="1433926"/>
            <a:ext cx="731584" cy="731584"/>
          </a:xfrm>
          <a:prstGeom prst="rect">
            <a:avLst/>
          </a:prstGeom>
        </p:spPr>
      </p:pic>
      <p:sp>
        <p:nvSpPr>
          <p:cNvPr id="35" name="正方形/長方形 34"/>
          <p:cNvSpPr/>
          <p:nvPr/>
        </p:nvSpPr>
        <p:spPr>
          <a:xfrm>
            <a:off x="239852" y="2793691"/>
            <a:ext cx="2103505" cy="6151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latin typeface="メイリオ" pitchFamily="50" charset="-128"/>
                <a:ea typeface="メイリオ" pitchFamily="50" charset="-128"/>
                <a:cs typeface="メイリオ" pitchFamily="50" charset="-128"/>
              </a:rPr>
              <a:t>結論</a:t>
            </a:r>
            <a:endParaRPr kumimoji="1" lang="ja-JP" altLang="en-US" sz="3200" dirty="0">
              <a:latin typeface="メイリオ" pitchFamily="50" charset="-128"/>
              <a:ea typeface="メイリオ" pitchFamily="50" charset="-128"/>
              <a:cs typeface="メイリオ" pitchFamily="50" charset="-128"/>
            </a:endParaRPr>
          </a:p>
        </p:txBody>
      </p:sp>
      <p:cxnSp>
        <p:nvCxnSpPr>
          <p:cNvPr id="36" name="直線矢印コネクタ 35"/>
          <p:cNvCxnSpPr>
            <a:endCxn id="22" idx="1"/>
          </p:cNvCxnSpPr>
          <p:nvPr/>
        </p:nvCxnSpPr>
        <p:spPr>
          <a:xfrm>
            <a:off x="1315060" y="5153307"/>
            <a:ext cx="509478" cy="4389"/>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
        <p:nvSpPr>
          <p:cNvPr id="37" name="正方形/長方形 36"/>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先行研究</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38" name="直線コネクタ 37"/>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76028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1180442" y="3748390"/>
            <a:ext cx="6380445" cy="369332"/>
          </a:xfrm>
          <a:prstGeom prst="rect">
            <a:avLst/>
          </a:prstGeom>
          <a:solidFill>
            <a:srgbClr val="F5615D"/>
          </a:solidFill>
          <a:ln w="25400">
            <a:solidFill>
              <a:schemeClr val="tx1"/>
            </a:solidFill>
          </a:ln>
        </p:spPr>
        <p:txBody>
          <a:bodyPr wrap="square" rtlCol="0">
            <a:spAutoFit/>
          </a:bodyPr>
          <a:lstStyle/>
          <a:p>
            <a:pPr algn="ctr"/>
            <a:r>
              <a:rPr lang="ja-JP" altLang="en-US" dirty="0" smtClean="0">
                <a:latin typeface="メイリオ" pitchFamily="50" charset="-128"/>
                <a:ea typeface="メイリオ" pitchFamily="50" charset="-128"/>
                <a:cs typeface="メイリオ" pitchFamily="50" charset="-128"/>
              </a:rPr>
              <a:t>物語広告</a:t>
            </a:r>
            <a:endParaRPr kumimoji="1" lang="ja-JP" altLang="en-US" dirty="0">
              <a:latin typeface="メイリオ" pitchFamily="50" charset="-128"/>
              <a:ea typeface="メイリオ" pitchFamily="50" charset="-128"/>
              <a:cs typeface="メイリオ" pitchFamily="50" charset="-128"/>
            </a:endParaRPr>
          </a:p>
        </p:txBody>
      </p:sp>
      <p:sp>
        <p:nvSpPr>
          <p:cNvPr id="15" name="テキスト ボックス 14"/>
          <p:cNvSpPr txBox="1"/>
          <p:nvPr/>
        </p:nvSpPr>
        <p:spPr>
          <a:xfrm>
            <a:off x="1180442" y="4295823"/>
            <a:ext cx="6380445" cy="1477328"/>
          </a:xfrm>
          <a:prstGeom prst="rect">
            <a:avLst/>
          </a:prstGeom>
          <a:noFill/>
          <a:ln w="25400">
            <a:solidFill>
              <a:schemeClr val="bg1"/>
            </a:solidFill>
          </a:ln>
        </p:spPr>
        <p:txBody>
          <a:bodyPr wrap="square" rtlCol="0">
            <a:spAutoFit/>
          </a:bodyPr>
          <a:lstStyle/>
          <a:p>
            <a:r>
              <a:rPr lang="ja-JP" altLang="en-US" dirty="0" smtClean="0">
                <a:latin typeface="メイリオ" pitchFamily="50" charset="-128"/>
                <a:ea typeface="メイリオ" pitchFamily="50" charset="-128"/>
                <a:cs typeface="メイリオ" pitchFamily="50" charset="-128"/>
              </a:rPr>
              <a:t>表現方法の１つとして、広告で物語を用いたものを物語広告とする。</a:t>
            </a:r>
            <a:endParaRPr lang="en-US" altLang="ja-JP" dirty="0" smtClean="0">
              <a:latin typeface="メイリオ" pitchFamily="50" charset="-128"/>
              <a:ea typeface="メイリオ" pitchFamily="50" charset="-128"/>
              <a:cs typeface="メイリオ" pitchFamily="50" charset="-128"/>
            </a:endParaRPr>
          </a:p>
          <a:p>
            <a:r>
              <a:rPr lang="ja-JP" altLang="en-US" dirty="0" smtClean="0">
                <a:latin typeface="メイリオ" pitchFamily="50" charset="-128"/>
                <a:ea typeface="メイリオ" pitchFamily="50" charset="-128"/>
                <a:cs typeface="メイリオ" pitchFamily="50" charset="-128"/>
              </a:rPr>
              <a:t>（物語の定義：</a:t>
            </a:r>
            <a:r>
              <a:rPr lang="ja-JP" altLang="en-US" dirty="0" smtClean="0">
                <a:solidFill>
                  <a:prstClr val="black"/>
                </a:solidFill>
                <a:latin typeface="メイリオ" pitchFamily="50" charset="-128"/>
                <a:ea typeface="メイリオ" pitchFamily="50" charset="-128"/>
                <a:cs typeface="メイリオ" pitchFamily="50" charset="-128"/>
              </a:rPr>
              <a:t>ある</a:t>
            </a:r>
            <a:r>
              <a:rPr lang="ja-JP" altLang="en-US" dirty="0">
                <a:solidFill>
                  <a:prstClr val="black"/>
                </a:solidFill>
                <a:latin typeface="メイリオ" pitchFamily="50" charset="-128"/>
                <a:ea typeface="メイリオ" pitchFamily="50" charset="-128"/>
                <a:cs typeface="メイリオ" pitchFamily="50" charset="-128"/>
              </a:rPr>
              <a:t>出来事・時間経過による登場人物の変化を語った</a:t>
            </a:r>
            <a:r>
              <a:rPr lang="ja-JP" altLang="en-US" dirty="0" smtClean="0">
                <a:solidFill>
                  <a:prstClr val="black"/>
                </a:solidFill>
                <a:latin typeface="メイリオ" pitchFamily="50" charset="-128"/>
                <a:ea typeface="メイリオ" pitchFamily="50" charset="-128"/>
                <a:cs typeface="メイリオ" pitchFamily="50" charset="-128"/>
              </a:rPr>
              <a:t>もの）</a:t>
            </a:r>
            <a:endParaRPr lang="en-US" altLang="ja-JP" dirty="0">
              <a:solidFill>
                <a:prstClr val="black"/>
              </a:solidFill>
              <a:latin typeface="メイリオ" pitchFamily="50" charset="-128"/>
              <a:ea typeface="メイリオ" pitchFamily="50" charset="-128"/>
              <a:cs typeface="メイリオ" pitchFamily="50" charset="-128"/>
            </a:endParaRPr>
          </a:p>
          <a:p>
            <a:pPr lvl="0"/>
            <a:endParaRPr lang="en-US" altLang="ja-JP" dirty="0" smtClean="0"/>
          </a:p>
        </p:txBody>
      </p:sp>
      <p:grpSp>
        <p:nvGrpSpPr>
          <p:cNvPr id="60" name="グループ化 59"/>
          <p:cNvGrpSpPr/>
          <p:nvPr/>
        </p:nvGrpSpPr>
        <p:grpSpPr>
          <a:xfrm>
            <a:off x="458816" y="1775041"/>
            <a:ext cx="8113059" cy="1656184"/>
            <a:chOff x="830266" y="2708920"/>
            <a:chExt cx="8113059" cy="1656184"/>
          </a:xfrm>
        </p:grpSpPr>
        <p:sp>
          <p:nvSpPr>
            <p:cNvPr id="57" name="角丸四角形 56"/>
            <p:cNvSpPr/>
            <p:nvPr/>
          </p:nvSpPr>
          <p:spPr>
            <a:xfrm>
              <a:off x="2122633" y="2708920"/>
              <a:ext cx="2665391" cy="1512168"/>
            </a:xfrm>
            <a:prstGeom prst="round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ボックス 1"/>
            <p:cNvSpPr txBox="1"/>
            <p:nvPr/>
          </p:nvSpPr>
          <p:spPr>
            <a:xfrm>
              <a:off x="830266" y="2941694"/>
              <a:ext cx="902811" cy="954107"/>
            </a:xfrm>
            <a:prstGeom prst="rect">
              <a:avLst/>
            </a:prstGeom>
            <a:solidFill>
              <a:srgbClr val="EB4B47"/>
            </a:solidFill>
            <a:ln>
              <a:solidFill>
                <a:schemeClr val="tx1"/>
              </a:solidFill>
            </a:ln>
          </p:spPr>
          <p:txBody>
            <a:bodyPr wrap="none" rtlCol="0">
              <a:spAutoFit/>
            </a:bodyPr>
            <a:lstStyle/>
            <a:p>
              <a:r>
                <a:rPr lang="ja-JP" altLang="en-US" sz="2800" dirty="0" smtClean="0"/>
                <a:t>物語</a:t>
              </a:r>
              <a:endParaRPr lang="en-US" altLang="ja-JP" sz="2800" dirty="0" smtClean="0"/>
            </a:p>
            <a:p>
              <a:r>
                <a:rPr kumimoji="1" lang="ja-JP" altLang="en-US" sz="2800" dirty="0"/>
                <a:t>広告</a:t>
              </a:r>
            </a:p>
          </p:txBody>
        </p:sp>
        <p:sp>
          <p:nvSpPr>
            <p:cNvPr id="3" name="テキスト ボックス 2"/>
            <p:cNvSpPr txBox="1"/>
            <p:nvPr/>
          </p:nvSpPr>
          <p:spPr>
            <a:xfrm>
              <a:off x="2242555" y="2923548"/>
              <a:ext cx="902811" cy="954107"/>
            </a:xfrm>
            <a:prstGeom prst="rect">
              <a:avLst/>
            </a:prstGeom>
            <a:no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認知</a:t>
              </a:r>
              <a:endParaRPr kumimoji="1" lang="ja-JP" altLang="en-US" sz="2800" dirty="0"/>
            </a:p>
          </p:txBody>
        </p:sp>
        <p:sp>
          <p:nvSpPr>
            <p:cNvPr id="5" name="テキスト ボックス 4"/>
            <p:cNvSpPr txBox="1"/>
            <p:nvPr/>
          </p:nvSpPr>
          <p:spPr>
            <a:xfrm>
              <a:off x="3729943" y="2948517"/>
              <a:ext cx="902811" cy="954107"/>
            </a:xfrm>
            <a:prstGeom prst="rect">
              <a:avLst/>
            </a:prstGeom>
            <a:no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移入</a:t>
              </a:r>
              <a:endParaRPr kumimoji="1" lang="ja-JP" altLang="en-US" sz="2800" dirty="0"/>
            </a:p>
          </p:txBody>
        </p:sp>
        <p:sp>
          <p:nvSpPr>
            <p:cNvPr id="6" name="テキスト ボックス 5"/>
            <p:cNvSpPr txBox="1"/>
            <p:nvPr/>
          </p:nvSpPr>
          <p:spPr>
            <a:xfrm>
              <a:off x="5222754" y="3003248"/>
              <a:ext cx="1670650" cy="830997"/>
            </a:xfrm>
            <a:prstGeom prst="rect">
              <a:avLst/>
            </a:prstGeom>
            <a:noFill/>
            <a:ln>
              <a:solidFill>
                <a:schemeClr val="tx1"/>
              </a:solidFill>
            </a:ln>
          </p:spPr>
          <p:txBody>
            <a:bodyPr wrap="none" rtlCol="0">
              <a:spAutoFit/>
            </a:bodyPr>
            <a:lstStyle/>
            <a:p>
              <a:r>
                <a:rPr kumimoji="1" lang="ja-JP" altLang="en-US" sz="2400" dirty="0" smtClean="0"/>
                <a:t>広告に</a:t>
              </a:r>
              <a:endParaRPr kumimoji="1" lang="en-US" altLang="ja-JP" sz="2400" dirty="0" smtClean="0"/>
            </a:p>
            <a:p>
              <a:r>
                <a:rPr kumimoji="1" lang="ja-JP" altLang="en-US" sz="2400" dirty="0" smtClean="0"/>
                <a:t>対する態度</a:t>
              </a:r>
              <a:endParaRPr kumimoji="1" lang="ja-JP" altLang="en-US" sz="2400" dirty="0"/>
            </a:p>
          </p:txBody>
        </p:sp>
        <p:sp>
          <p:nvSpPr>
            <p:cNvPr id="7" name="テキスト ボックス 6"/>
            <p:cNvSpPr txBox="1"/>
            <p:nvPr/>
          </p:nvSpPr>
          <p:spPr>
            <a:xfrm>
              <a:off x="7272675" y="3010071"/>
              <a:ext cx="1670650" cy="830997"/>
            </a:xfrm>
            <a:prstGeom prst="rect">
              <a:avLst/>
            </a:prstGeom>
            <a:noFill/>
            <a:ln>
              <a:solidFill>
                <a:schemeClr val="tx1"/>
              </a:solidFill>
            </a:ln>
          </p:spPr>
          <p:txBody>
            <a:bodyPr wrap="none" rtlCol="0">
              <a:spAutoFit/>
            </a:bodyPr>
            <a:lstStyle/>
            <a:p>
              <a:r>
                <a:rPr kumimoji="1" lang="ja-JP" altLang="en-US" sz="2400" dirty="0" smtClean="0"/>
                <a:t>ブランドに</a:t>
              </a:r>
              <a:endParaRPr kumimoji="1" lang="en-US" altLang="ja-JP" sz="2400" dirty="0" smtClean="0"/>
            </a:p>
            <a:p>
              <a:r>
                <a:rPr lang="ja-JP" altLang="en-US" sz="2400" dirty="0" smtClean="0"/>
                <a:t>対する態度</a:t>
              </a:r>
              <a:endParaRPr kumimoji="1" lang="ja-JP" altLang="en-US" sz="2400" dirty="0"/>
            </a:p>
          </p:txBody>
        </p:sp>
        <p:cxnSp>
          <p:nvCxnSpPr>
            <p:cNvPr id="53" name="直線矢印コネクタ 52"/>
            <p:cNvCxnSpPr>
              <a:stCxn id="3" idx="3"/>
            </p:cNvCxnSpPr>
            <p:nvPr/>
          </p:nvCxnSpPr>
          <p:spPr>
            <a:xfrm flipV="1">
              <a:off x="3145366" y="3400601"/>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54" name="直線矢印コネクタ 53"/>
            <p:cNvCxnSpPr/>
            <p:nvPr/>
          </p:nvCxnSpPr>
          <p:spPr>
            <a:xfrm flipV="1">
              <a:off x="4638177" y="3396210"/>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55" name="直線矢印コネクタ 54"/>
            <p:cNvCxnSpPr>
              <a:endCxn id="7" idx="1"/>
            </p:cNvCxnSpPr>
            <p:nvPr/>
          </p:nvCxnSpPr>
          <p:spPr>
            <a:xfrm>
              <a:off x="6873874" y="3414360"/>
              <a:ext cx="398801" cy="11210"/>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
          <p:nvSpPr>
            <p:cNvPr id="58" name="正方形/長方形 57"/>
            <p:cNvSpPr/>
            <p:nvPr/>
          </p:nvSpPr>
          <p:spPr>
            <a:xfrm>
              <a:off x="3145366" y="4005064"/>
              <a:ext cx="706554" cy="360040"/>
            </a:xfrm>
            <a:prstGeom prst="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共感</a:t>
              </a:r>
              <a:endParaRPr kumimoji="1" lang="ja-JP" altLang="en-US" dirty="0"/>
            </a:p>
          </p:txBody>
        </p:sp>
      </p:grpSp>
      <p:cxnSp>
        <p:nvCxnSpPr>
          <p:cNvPr id="51" name="直線矢印コネクタ 50"/>
          <p:cNvCxnSpPr>
            <a:stCxn id="2" idx="3"/>
            <a:endCxn id="3" idx="1"/>
          </p:cNvCxnSpPr>
          <p:nvPr/>
        </p:nvCxnSpPr>
        <p:spPr>
          <a:xfrm flipV="1">
            <a:off x="1361627" y="2466723"/>
            <a:ext cx="509478" cy="18146"/>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
        <p:nvSpPr>
          <p:cNvPr id="70" name="テキスト ボックス 69"/>
          <p:cNvSpPr txBox="1"/>
          <p:nvPr/>
        </p:nvSpPr>
        <p:spPr>
          <a:xfrm>
            <a:off x="3312120" y="483484"/>
            <a:ext cx="2646878"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「物語広告」</a:t>
            </a:r>
            <a:endParaRPr kumimoji="1" lang="ja-JP" altLang="en-US" sz="3200" dirty="0">
              <a:latin typeface="メイリオ" pitchFamily="50" charset="-128"/>
              <a:ea typeface="メイリオ" pitchFamily="50" charset="-128"/>
              <a:cs typeface="メイリオ" pitchFamily="50" charset="-128"/>
            </a:endParaRPr>
          </a:p>
        </p:txBody>
      </p:sp>
      <p:sp>
        <p:nvSpPr>
          <p:cNvPr id="19" name="正方形/長方形 18"/>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先行研究</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20" name="直線コネクタ 19"/>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09095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テキスト ボックス 49"/>
          <p:cNvSpPr txBox="1"/>
          <p:nvPr/>
        </p:nvSpPr>
        <p:spPr>
          <a:xfrm>
            <a:off x="496759" y="4090115"/>
            <a:ext cx="3243196" cy="369332"/>
          </a:xfrm>
          <a:prstGeom prst="rect">
            <a:avLst/>
          </a:prstGeom>
          <a:solidFill>
            <a:srgbClr val="FFFF00"/>
          </a:solidFill>
          <a:ln w="25400">
            <a:solidFill>
              <a:schemeClr val="tx1"/>
            </a:solidFill>
          </a:ln>
        </p:spPr>
        <p:txBody>
          <a:bodyPr wrap="square" rtlCol="0">
            <a:spAutoFit/>
          </a:bodyPr>
          <a:lstStyle/>
          <a:p>
            <a:pPr algn="ctr"/>
            <a:r>
              <a:rPr kumimoji="1" lang="ja-JP" altLang="en-US" dirty="0" smtClean="0">
                <a:latin typeface="メイリオ" pitchFamily="50" charset="-128"/>
                <a:ea typeface="メイリオ" pitchFamily="50" charset="-128"/>
                <a:cs typeface="メイリオ" pitchFamily="50" charset="-128"/>
              </a:rPr>
              <a:t>感情認知</a:t>
            </a:r>
            <a:endParaRPr kumimoji="1" lang="ja-JP" altLang="en-US" dirty="0">
              <a:latin typeface="メイリオ" pitchFamily="50" charset="-128"/>
              <a:ea typeface="メイリオ" pitchFamily="50" charset="-128"/>
              <a:cs typeface="メイリオ" pitchFamily="50" charset="-128"/>
            </a:endParaRPr>
          </a:p>
        </p:txBody>
      </p:sp>
      <p:sp>
        <p:nvSpPr>
          <p:cNvPr id="51" name="テキスト ボックス 50"/>
          <p:cNvSpPr txBox="1"/>
          <p:nvPr/>
        </p:nvSpPr>
        <p:spPr>
          <a:xfrm>
            <a:off x="496759" y="4634229"/>
            <a:ext cx="3243196" cy="1754326"/>
          </a:xfrm>
          <a:prstGeom prst="rect">
            <a:avLst/>
          </a:prstGeom>
          <a:noFill/>
          <a:ln w="25400">
            <a:solidFill>
              <a:schemeClr val="bg1"/>
            </a:solidFill>
          </a:ln>
        </p:spPr>
        <p:txBody>
          <a:bodyPr wrap="none" rtlCol="0">
            <a:spAutoFit/>
          </a:bodyPr>
          <a:lstStyle/>
          <a:p>
            <a:pPr marL="285750" lvl="0" indent="-285750">
              <a:buFont typeface="Wingdings" pitchFamily="2" charset="2"/>
              <a:buChar char="l"/>
            </a:pPr>
            <a:r>
              <a:rPr lang="ja-JP" altLang="en-US" dirty="0" smtClean="0">
                <a:latin typeface="メイリオ" pitchFamily="50" charset="-128"/>
                <a:ea typeface="メイリオ" pitchFamily="50" charset="-128"/>
                <a:cs typeface="メイリオ" pitchFamily="50" charset="-128"/>
              </a:rPr>
              <a:t>受け手</a:t>
            </a:r>
            <a:r>
              <a:rPr lang="ja-JP" altLang="en-US" dirty="0">
                <a:latin typeface="メイリオ" pitchFamily="50" charset="-128"/>
                <a:ea typeface="メイリオ" pitchFamily="50" charset="-128"/>
                <a:cs typeface="メイリオ" pitchFamily="50" charset="-128"/>
              </a:rPr>
              <a:t>が観察者の立場</a:t>
            </a:r>
          </a:p>
          <a:p>
            <a:pPr marL="342900" lvl="0" indent="-342900">
              <a:buFont typeface="Wingdings" pitchFamily="2" charset="2"/>
              <a:buChar char="l"/>
            </a:pPr>
            <a:r>
              <a:rPr lang="ja-JP" altLang="en-US" b="0" dirty="0" smtClean="0">
                <a:solidFill>
                  <a:schemeClr val="tx1"/>
                </a:solidFill>
                <a:latin typeface="メイリオ" pitchFamily="50" charset="-128"/>
                <a:ea typeface="メイリオ" pitchFamily="50" charset="-128"/>
                <a:cs typeface="メイリオ" pitchFamily="50" charset="-128"/>
              </a:rPr>
              <a:t>物語に対して客観的</a:t>
            </a:r>
            <a:endParaRPr lang="en-US" altLang="ja-JP" b="0" dirty="0" smtClean="0">
              <a:solidFill>
                <a:schemeClr val="tx1"/>
              </a:solidFill>
              <a:latin typeface="メイリオ" pitchFamily="50" charset="-128"/>
              <a:ea typeface="メイリオ" pitchFamily="50" charset="-128"/>
              <a:cs typeface="メイリオ" pitchFamily="50" charset="-128"/>
            </a:endParaRPr>
          </a:p>
          <a:p>
            <a:pPr lvl="0"/>
            <a:r>
              <a:rPr lang="ja-JP" altLang="en-US" dirty="0">
                <a:latin typeface="メイリオ" pitchFamily="50" charset="-128"/>
                <a:ea typeface="メイリオ" pitchFamily="50" charset="-128"/>
                <a:cs typeface="メイリオ" pitchFamily="50" charset="-128"/>
              </a:rPr>
              <a:t>　</a:t>
            </a:r>
            <a:r>
              <a:rPr lang="ja-JP" altLang="en-US" b="0" dirty="0" smtClean="0">
                <a:solidFill>
                  <a:schemeClr val="tx1"/>
                </a:solidFill>
                <a:latin typeface="メイリオ" pitchFamily="50" charset="-128"/>
                <a:ea typeface="メイリオ" pitchFamily="50" charset="-128"/>
                <a:cs typeface="メイリオ" pitchFamily="50" charset="-128"/>
              </a:rPr>
              <a:t>判断的で注意深くなる</a:t>
            </a:r>
            <a:endParaRPr lang="ja-JP" altLang="en-US" dirty="0">
              <a:latin typeface="メイリオ" pitchFamily="50" charset="-128"/>
              <a:ea typeface="メイリオ" pitchFamily="50" charset="-128"/>
              <a:cs typeface="メイリオ" pitchFamily="50" charset="-128"/>
            </a:endParaRPr>
          </a:p>
          <a:p>
            <a:pPr marL="285750" lvl="0" indent="-285750">
              <a:buFont typeface="Wingdings" pitchFamily="2" charset="2"/>
              <a:buChar char="l"/>
            </a:pPr>
            <a:r>
              <a:rPr lang="ja-JP" altLang="en-US" b="0" dirty="0" smtClean="0">
                <a:solidFill>
                  <a:schemeClr val="tx1"/>
                </a:solidFill>
                <a:latin typeface="メイリオ" pitchFamily="50" charset="-128"/>
                <a:ea typeface="メイリオ" pitchFamily="50" charset="-128"/>
                <a:cs typeface="メイリオ" pitchFamily="50" charset="-128"/>
              </a:rPr>
              <a:t>登場人物の感情に気づき</a:t>
            </a:r>
            <a:endParaRPr lang="en-US" altLang="ja-JP" b="0" dirty="0" smtClean="0">
              <a:solidFill>
                <a:schemeClr val="tx1"/>
              </a:solidFill>
              <a:latin typeface="メイリオ" pitchFamily="50" charset="-128"/>
              <a:ea typeface="メイリオ" pitchFamily="50" charset="-128"/>
              <a:cs typeface="メイリオ" pitchFamily="50" charset="-128"/>
            </a:endParaRPr>
          </a:p>
          <a:p>
            <a:pPr lvl="0"/>
            <a:r>
              <a:rPr lang="ja-JP" altLang="en-US" dirty="0">
                <a:latin typeface="メイリオ" pitchFamily="50" charset="-128"/>
                <a:ea typeface="メイリオ" pitchFamily="50" charset="-128"/>
                <a:cs typeface="メイリオ" pitchFamily="50" charset="-128"/>
              </a:rPr>
              <a:t>　</a:t>
            </a:r>
            <a:r>
              <a:rPr lang="ja-JP" altLang="en-US" b="0" dirty="0" smtClean="0">
                <a:solidFill>
                  <a:schemeClr val="tx1"/>
                </a:solidFill>
                <a:latin typeface="メイリオ" pitchFamily="50" charset="-128"/>
                <a:ea typeface="メイリオ" pitchFamily="50" charset="-128"/>
                <a:cs typeface="メイリオ" pitchFamily="50" charset="-128"/>
              </a:rPr>
              <a:t>理解するという反応の状態</a:t>
            </a:r>
            <a:endParaRPr lang="en-US" altLang="ja-JP" b="0" dirty="0" smtClean="0">
              <a:solidFill>
                <a:schemeClr val="tx1"/>
              </a:solidFill>
              <a:latin typeface="メイリオ" pitchFamily="50" charset="-128"/>
              <a:ea typeface="メイリオ" pitchFamily="50" charset="-128"/>
              <a:cs typeface="メイリオ" pitchFamily="50" charset="-128"/>
            </a:endParaRPr>
          </a:p>
          <a:p>
            <a:pPr lvl="0"/>
            <a:endParaRPr lang="en-US" altLang="ja-JP" dirty="0" smtClean="0">
              <a:latin typeface="メイリオ" pitchFamily="50" charset="-128"/>
              <a:ea typeface="メイリオ" pitchFamily="50" charset="-128"/>
              <a:cs typeface="メイリオ" pitchFamily="50" charset="-128"/>
            </a:endParaRPr>
          </a:p>
        </p:txBody>
      </p:sp>
      <p:sp>
        <p:nvSpPr>
          <p:cNvPr id="53" name="テキスト ボックス 52"/>
          <p:cNvSpPr txBox="1"/>
          <p:nvPr/>
        </p:nvSpPr>
        <p:spPr>
          <a:xfrm>
            <a:off x="4390805" y="4088412"/>
            <a:ext cx="4181069" cy="369332"/>
          </a:xfrm>
          <a:prstGeom prst="rect">
            <a:avLst/>
          </a:prstGeom>
          <a:solidFill>
            <a:srgbClr val="FFC000"/>
          </a:solidFill>
          <a:ln w="25400">
            <a:solidFill>
              <a:schemeClr val="tx1"/>
            </a:solidFill>
          </a:ln>
        </p:spPr>
        <p:txBody>
          <a:bodyPr wrap="square" rtlCol="0">
            <a:spAutoFit/>
          </a:bodyPr>
          <a:lstStyle/>
          <a:p>
            <a:pPr algn="ctr"/>
            <a:r>
              <a:rPr kumimoji="1" lang="ja-JP" altLang="en-US" dirty="0" smtClean="0">
                <a:latin typeface="メイリオ" pitchFamily="50" charset="-128"/>
                <a:ea typeface="メイリオ" pitchFamily="50" charset="-128"/>
                <a:cs typeface="メイリオ" pitchFamily="50" charset="-128"/>
              </a:rPr>
              <a:t>感情移入</a:t>
            </a:r>
            <a:endParaRPr kumimoji="1" lang="ja-JP" altLang="en-US" dirty="0">
              <a:latin typeface="メイリオ" pitchFamily="50" charset="-128"/>
              <a:ea typeface="メイリオ" pitchFamily="50" charset="-128"/>
              <a:cs typeface="メイリオ" pitchFamily="50" charset="-128"/>
            </a:endParaRPr>
          </a:p>
        </p:txBody>
      </p:sp>
      <p:sp>
        <p:nvSpPr>
          <p:cNvPr id="54" name="テキスト ボックス 53"/>
          <p:cNvSpPr txBox="1"/>
          <p:nvPr/>
        </p:nvSpPr>
        <p:spPr>
          <a:xfrm>
            <a:off x="4404599" y="4642841"/>
            <a:ext cx="4178626" cy="1754326"/>
          </a:xfrm>
          <a:prstGeom prst="rect">
            <a:avLst/>
          </a:prstGeom>
          <a:noFill/>
          <a:ln w="25400">
            <a:noFill/>
          </a:ln>
        </p:spPr>
        <p:txBody>
          <a:bodyPr wrap="square" rtlCol="0">
            <a:spAutoFit/>
          </a:bodyPr>
          <a:lstStyle/>
          <a:p>
            <a:pPr marL="285750" lvl="0" indent="-285750">
              <a:buFont typeface="Wingdings" pitchFamily="2" charset="2"/>
              <a:buChar char="l"/>
            </a:pPr>
            <a:r>
              <a:rPr lang="ja-JP" altLang="en-US" dirty="0">
                <a:latin typeface="メイリオ" pitchFamily="50" charset="-128"/>
                <a:ea typeface="メイリオ" pitchFamily="50" charset="-128"/>
                <a:cs typeface="メイリオ" pitchFamily="50" charset="-128"/>
              </a:rPr>
              <a:t>受け手が参加者の立場</a:t>
            </a:r>
          </a:p>
          <a:p>
            <a:pPr marL="285750" lvl="0" indent="-285750">
              <a:buFont typeface="Wingdings" pitchFamily="2" charset="2"/>
              <a:buChar char="l"/>
            </a:pPr>
            <a:r>
              <a:rPr lang="ja-JP" altLang="en-US" b="0" dirty="0" smtClean="0">
                <a:latin typeface="メイリオ" pitchFamily="50" charset="-128"/>
                <a:ea typeface="メイリオ" pitchFamily="50" charset="-128"/>
                <a:cs typeface="メイリオ" pitchFamily="50" charset="-128"/>
              </a:rPr>
              <a:t>物語の世界に活発で</a:t>
            </a:r>
            <a:endParaRPr lang="en-US" altLang="ja-JP" b="0" dirty="0" smtClean="0">
              <a:latin typeface="メイリオ" pitchFamily="50" charset="-128"/>
              <a:ea typeface="メイリオ" pitchFamily="50" charset="-128"/>
              <a:cs typeface="メイリオ" pitchFamily="50" charset="-128"/>
            </a:endParaRPr>
          </a:p>
          <a:p>
            <a:pPr lvl="0"/>
            <a:r>
              <a:rPr lang="ja-JP" altLang="en-US" dirty="0">
                <a:latin typeface="メイリオ" pitchFamily="50" charset="-128"/>
                <a:ea typeface="メイリオ" pitchFamily="50" charset="-128"/>
                <a:cs typeface="メイリオ" pitchFamily="50" charset="-128"/>
              </a:rPr>
              <a:t>　</a:t>
            </a:r>
            <a:r>
              <a:rPr lang="ja-JP" altLang="en-US" dirty="0" smtClean="0">
                <a:latin typeface="メイリオ" pitchFamily="50" charset="-128"/>
                <a:ea typeface="メイリオ" pitchFamily="50" charset="-128"/>
                <a:cs typeface="メイリオ" pitchFamily="50" charset="-128"/>
              </a:rPr>
              <a:t>　</a:t>
            </a:r>
            <a:r>
              <a:rPr lang="ja-JP" altLang="en-US" b="0" dirty="0" smtClean="0">
                <a:latin typeface="メイリオ" pitchFamily="50" charset="-128"/>
                <a:ea typeface="メイリオ" pitchFamily="50" charset="-128"/>
                <a:cs typeface="メイリオ" pitchFamily="50" charset="-128"/>
              </a:rPr>
              <a:t>感情的で夢中になる</a:t>
            </a:r>
            <a:endParaRPr lang="ja-JP" altLang="en-US" dirty="0">
              <a:latin typeface="メイリオ" pitchFamily="50" charset="-128"/>
              <a:ea typeface="メイリオ" pitchFamily="50" charset="-128"/>
              <a:cs typeface="メイリオ" pitchFamily="50" charset="-128"/>
            </a:endParaRPr>
          </a:p>
          <a:p>
            <a:pPr marL="285750" lvl="0" indent="-285750">
              <a:buFont typeface="Wingdings" pitchFamily="2" charset="2"/>
              <a:buChar char="l"/>
            </a:pPr>
            <a:r>
              <a:rPr lang="ja-JP" altLang="en-US" b="0" dirty="0" smtClean="0">
                <a:latin typeface="メイリオ" pitchFamily="50" charset="-128"/>
                <a:ea typeface="メイリオ" pitchFamily="50" charset="-128"/>
                <a:cs typeface="メイリオ" pitchFamily="50" charset="-128"/>
              </a:rPr>
              <a:t>登場人物の感情を</a:t>
            </a:r>
            <a:endParaRPr lang="en-US" altLang="ja-JP" b="0" dirty="0" smtClean="0">
              <a:latin typeface="メイリオ" pitchFamily="50" charset="-128"/>
              <a:ea typeface="メイリオ" pitchFamily="50" charset="-128"/>
              <a:cs typeface="メイリオ" pitchFamily="50" charset="-128"/>
            </a:endParaRPr>
          </a:p>
          <a:p>
            <a:pPr lvl="0"/>
            <a:r>
              <a:rPr lang="ja-JP" altLang="en-US" dirty="0">
                <a:latin typeface="メイリオ" pitchFamily="50" charset="-128"/>
                <a:ea typeface="メイリオ" pitchFamily="50" charset="-128"/>
                <a:cs typeface="メイリオ" pitchFamily="50" charset="-128"/>
              </a:rPr>
              <a:t>　</a:t>
            </a:r>
            <a:r>
              <a:rPr lang="ja-JP" altLang="en-US" dirty="0" smtClean="0">
                <a:latin typeface="メイリオ" pitchFamily="50" charset="-128"/>
                <a:ea typeface="メイリオ" pitchFamily="50" charset="-128"/>
                <a:cs typeface="メイリオ" pitchFamily="50" charset="-128"/>
              </a:rPr>
              <a:t>　</a:t>
            </a:r>
            <a:r>
              <a:rPr lang="ja-JP" altLang="en-US" b="0" dirty="0" smtClean="0">
                <a:latin typeface="メイリオ" pitchFamily="50" charset="-128"/>
                <a:ea typeface="メイリオ" pitchFamily="50" charset="-128"/>
                <a:cs typeface="メイリオ" pitchFamily="50" charset="-128"/>
              </a:rPr>
              <a:t>共有するという状態</a:t>
            </a:r>
            <a:endParaRPr lang="en-US" altLang="ja-JP" b="0" dirty="0" smtClean="0">
              <a:latin typeface="メイリオ" pitchFamily="50" charset="-128"/>
              <a:ea typeface="メイリオ" pitchFamily="50" charset="-128"/>
              <a:cs typeface="メイリオ" pitchFamily="50" charset="-128"/>
            </a:endParaRPr>
          </a:p>
          <a:p>
            <a:pPr lvl="0"/>
            <a:endParaRPr lang="en-US" altLang="ja-JP" dirty="0" smtClean="0"/>
          </a:p>
        </p:txBody>
      </p:sp>
      <p:grpSp>
        <p:nvGrpSpPr>
          <p:cNvPr id="13" name="グループ化 12"/>
          <p:cNvGrpSpPr/>
          <p:nvPr/>
        </p:nvGrpSpPr>
        <p:grpSpPr>
          <a:xfrm>
            <a:off x="458816" y="2244344"/>
            <a:ext cx="8113059" cy="1656184"/>
            <a:chOff x="830266" y="2708920"/>
            <a:chExt cx="8113059" cy="1656184"/>
          </a:xfrm>
        </p:grpSpPr>
        <p:sp>
          <p:nvSpPr>
            <p:cNvPr id="14" name="角丸四角形 13"/>
            <p:cNvSpPr/>
            <p:nvPr/>
          </p:nvSpPr>
          <p:spPr>
            <a:xfrm>
              <a:off x="2122633" y="2708920"/>
              <a:ext cx="2665391" cy="1512168"/>
            </a:xfrm>
            <a:prstGeom prst="round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5" name="テキスト ボックス 14"/>
            <p:cNvSpPr txBox="1"/>
            <p:nvPr/>
          </p:nvSpPr>
          <p:spPr>
            <a:xfrm>
              <a:off x="830266" y="2941694"/>
              <a:ext cx="902811" cy="954107"/>
            </a:xfrm>
            <a:prstGeom prst="rect">
              <a:avLst/>
            </a:prstGeom>
            <a:solidFill>
              <a:schemeClr val="bg1"/>
            </a:solidFill>
            <a:ln>
              <a:solidFill>
                <a:schemeClr val="tx1"/>
              </a:solidFill>
            </a:ln>
          </p:spPr>
          <p:txBody>
            <a:bodyPr wrap="none" rtlCol="0">
              <a:spAutoFit/>
            </a:bodyPr>
            <a:lstStyle/>
            <a:p>
              <a:r>
                <a:rPr lang="ja-JP" altLang="en-US" sz="2800" dirty="0" smtClean="0"/>
                <a:t>物語</a:t>
              </a:r>
              <a:endParaRPr lang="en-US" altLang="ja-JP" sz="2800" dirty="0" smtClean="0"/>
            </a:p>
            <a:p>
              <a:r>
                <a:rPr kumimoji="1" lang="ja-JP" altLang="en-US" sz="2800" dirty="0"/>
                <a:t>広告</a:t>
              </a:r>
            </a:p>
          </p:txBody>
        </p:sp>
        <p:sp>
          <p:nvSpPr>
            <p:cNvPr id="16" name="テキスト ボックス 15"/>
            <p:cNvSpPr txBox="1"/>
            <p:nvPr/>
          </p:nvSpPr>
          <p:spPr>
            <a:xfrm>
              <a:off x="2242555" y="2923548"/>
              <a:ext cx="902811" cy="954107"/>
            </a:xfrm>
            <a:prstGeom prst="rect">
              <a:avLst/>
            </a:prstGeom>
            <a:solidFill>
              <a:srgbClr val="FFFF00"/>
            </a:solid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認知</a:t>
              </a:r>
              <a:endParaRPr kumimoji="1" lang="ja-JP" altLang="en-US" sz="2800" dirty="0"/>
            </a:p>
          </p:txBody>
        </p:sp>
        <p:sp>
          <p:nvSpPr>
            <p:cNvPr id="17" name="テキスト ボックス 16"/>
            <p:cNvSpPr txBox="1"/>
            <p:nvPr/>
          </p:nvSpPr>
          <p:spPr>
            <a:xfrm>
              <a:off x="3729943" y="2948517"/>
              <a:ext cx="902811" cy="954107"/>
            </a:xfrm>
            <a:prstGeom prst="rect">
              <a:avLst/>
            </a:prstGeom>
            <a:solidFill>
              <a:srgbClr val="FFC000"/>
            </a:solid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移入</a:t>
              </a:r>
              <a:endParaRPr kumimoji="1" lang="ja-JP" altLang="en-US" sz="2800" dirty="0"/>
            </a:p>
          </p:txBody>
        </p:sp>
        <p:sp>
          <p:nvSpPr>
            <p:cNvPr id="18" name="テキスト ボックス 17"/>
            <p:cNvSpPr txBox="1"/>
            <p:nvPr/>
          </p:nvSpPr>
          <p:spPr>
            <a:xfrm>
              <a:off x="5222754" y="3003248"/>
              <a:ext cx="1670650" cy="830997"/>
            </a:xfrm>
            <a:prstGeom prst="rect">
              <a:avLst/>
            </a:prstGeom>
            <a:noFill/>
            <a:ln>
              <a:solidFill>
                <a:schemeClr val="tx1"/>
              </a:solidFill>
            </a:ln>
          </p:spPr>
          <p:txBody>
            <a:bodyPr wrap="none" rtlCol="0">
              <a:spAutoFit/>
            </a:bodyPr>
            <a:lstStyle/>
            <a:p>
              <a:r>
                <a:rPr kumimoji="1" lang="ja-JP" altLang="en-US" sz="2400" dirty="0" smtClean="0"/>
                <a:t>広告に</a:t>
              </a:r>
              <a:endParaRPr kumimoji="1" lang="en-US" altLang="ja-JP" sz="2400" dirty="0" smtClean="0"/>
            </a:p>
            <a:p>
              <a:r>
                <a:rPr kumimoji="1" lang="ja-JP" altLang="en-US" sz="2400" dirty="0" smtClean="0"/>
                <a:t>対する態度</a:t>
              </a:r>
              <a:endParaRPr kumimoji="1" lang="ja-JP" altLang="en-US" sz="2400" dirty="0"/>
            </a:p>
          </p:txBody>
        </p:sp>
        <p:sp>
          <p:nvSpPr>
            <p:cNvPr id="19" name="テキスト ボックス 18"/>
            <p:cNvSpPr txBox="1"/>
            <p:nvPr/>
          </p:nvSpPr>
          <p:spPr>
            <a:xfrm>
              <a:off x="7272675" y="3010071"/>
              <a:ext cx="1670650" cy="830997"/>
            </a:xfrm>
            <a:prstGeom prst="rect">
              <a:avLst/>
            </a:prstGeom>
            <a:noFill/>
            <a:ln>
              <a:solidFill>
                <a:schemeClr val="tx1"/>
              </a:solidFill>
            </a:ln>
          </p:spPr>
          <p:txBody>
            <a:bodyPr wrap="none" rtlCol="0">
              <a:spAutoFit/>
            </a:bodyPr>
            <a:lstStyle/>
            <a:p>
              <a:r>
                <a:rPr kumimoji="1" lang="ja-JP" altLang="en-US" sz="2400" dirty="0" smtClean="0"/>
                <a:t>ブランドに</a:t>
              </a:r>
              <a:endParaRPr kumimoji="1" lang="en-US" altLang="ja-JP" sz="2400" dirty="0" smtClean="0"/>
            </a:p>
            <a:p>
              <a:r>
                <a:rPr lang="ja-JP" altLang="en-US" sz="2400" dirty="0" smtClean="0"/>
                <a:t>対する態度</a:t>
              </a:r>
              <a:endParaRPr kumimoji="1" lang="ja-JP" altLang="en-US" sz="2400" dirty="0"/>
            </a:p>
          </p:txBody>
        </p:sp>
        <p:cxnSp>
          <p:nvCxnSpPr>
            <p:cNvPr id="20" name="直線矢印コネクタ 19"/>
            <p:cNvCxnSpPr>
              <a:stCxn id="16" idx="3"/>
            </p:cNvCxnSpPr>
            <p:nvPr/>
          </p:nvCxnSpPr>
          <p:spPr>
            <a:xfrm flipV="1">
              <a:off x="3145366" y="3400601"/>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21" name="直線矢印コネクタ 20"/>
            <p:cNvCxnSpPr/>
            <p:nvPr/>
          </p:nvCxnSpPr>
          <p:spPr>
            <a:xfrm flipV="1">
              <a:off x="4638177" y="3396210"/>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22" name="直線矢印コネクタ 21"/>
            <p:cNvCxnSpPr>
              <a:endCxn id="19" idx="1"/>
            </p:cNvCxnSpPr>
            <p:nvPr/>
          </p:nvCxnSpPr>
          <p:spPr>
            <a:xfrm>
              <a:off x="6873874" y="3414360"/>
              <a:ext cx="398801" cy="11210"/>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
          <p:nvSpPr>
            <p:cNvPr id="23" name="正方形/長方形 22"/>
            <p:cNvSpPr/>
            <p:nvPr/>
          </p:nvSpPr>
          <p:spPr>
            <a:xfrm>
              <a:off x="3145366" y="4005064"/>
              <a:ext cx="706554" cy="360040"/>
            </a:xfrm>
            <a:prstGeom prst="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共感</a:t>
              </a:r>
              <a:endParaRPr kumimoji="1" lang="ja-JP" altLang="en-US" dirty="0"/>
            </a:p>
          </p:txBody>
        </p:sp>
      </p:grpSp>
      <p:sp>
        <p:nvSpPr>
          <p:cNvPr id="26" name="テキスト ボックス 25"/>
          <p:cNvSpPr txBox="1"/>
          <p:nvPr/>
        </p:nvSpPr>
        <p:spPr>
          <a:xfrm>
            <a:off x="1990269" y="476672"/>
            <a:ext cx="5468164" cy="584775"/>
          </a:xfrm>
          <a:prstGeom prst="rect">
            <a:avLst/>
          </a:prstGeom>
          <a:noFill/>
        </p:spPr>
        <p:txBody>
          <a:bodyPr wrap="none" rtlCol="0">
            <a:spAutoFit/>
          </a:bodyPr>
          <a:lstStyle/>
          <a:p>
            <a:r>
              <a:rPr kumimoji="1" lang="ja-JP" altLang="en-US" sz="2800" dirty="0" smtClean="0">
                <a:latin typeface="メイリオ" pitchFamily="50" charset="-128"/>
                <a:ea typeface="メイリオ" pitchFamily="50" charset="-128"/>
                <a:cs typeface="メイリオ" pitchFamily="50" charset="-128"/>
              </a:rPr>
              <a:t>　</a:t>
            </a:r>
            <a:r>
              <a:rPr kumimoji="1" lang="ja-JP" altLang="en-US" sz="3200" dirty="0" smtClean="0">
                <a:latin typeface="メイリオ" pitchFamily="50" charset="-128"/>
                <a:ea typeface="メイリオ" pitchFamily="50" charset="-128"/>
                <a:cs typeface="メイリオ" pitchFamily="50" charset="-128"/>
              </a:rPr>
              <a:t>「感情認知」「感情移入」</a:t>
            </a:r>
            <a:endParaRPr kumimoji="1" lang="ja-JP" altLang="en-US" sz="3200" dirty="0">
              <a:latin typeface="メイリオ" pitchFamily="50" charset="-128"/>
              <a:ea typeface="メイリオ" pitchFamily="50" charset="-128"/>
              <a:cs typeface="メイリオ" pitchFamily="50" charset="-128"/>
            </a:endParaRPr>
          </a:p>
        </p:txBody>
      </p:sp>
      <p:sp>
        <p:nvSpPr>
          <p:cNvPr id="27" name="正方形/長方形 26"/>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先行研究</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28" name="直線コネクタ 27"/>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9" name="直線矢印コネクタ 28"/>
          <p:cNvCxnSpPr/>
          <p:nvPr/>
        </p:nvCxnSpPr>
        <p:spPr>
          <a:xfrm>
            <a:off x="1350730" y="2931635"/>
            <a:ext cx="520375" cy="439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501162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図表 7"/>
          <p:cNvGraphicFramePr/>
          <p:nvPr>
            <p:extLst>
              <p:ext uri="{D42A27DB-BD31-4B8C-83A1-F6EECF244321}">
                <p14:modId xmlns:p14="http://schemas.microsoft.com/office/powerpoint/2010/main" val="3024439671"/>
              </p:ext>
            </p:extLst>
          </p:nvPr>
        </p:nvGraphicFramePr>
        <p:xfrm>
          <a:off x="1547664" y="3861048"/>
          <a:ext cx="609600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テキスト ボックス 22"/>
          <p:cNvSpPr txBox="1"/>
          <p:nvPr/>
        </p:nvSpPr>
        <p:spPr>
          <a:xfrm>
            <a:off x="879281" y="4729163"/>
            <a:ext cx="3092316" cy="369332"/>
          </a:xfrm>
          <a:prstGeom prst="rect">
            <a:avLst/>
          </a:prstGeom>
          <a:solidFill>
            <a:srgbClr val="82EE4C"/>
          </a:solidFill>
          <a:ln w="25400">
            <a:solidFill>
              <a:schemeClr val="tx1"/>
            </a:solidFill>
          </a:ln>
        </p:spPr>
        <p:txBody>
          <a:bodyPr wrap="square" rtlCol="0">
            <a:spAutoFit/>
          </a:bodyPr>
          <a:lstStyle/>
          <a:p>
            <a:pPr algn="ctr"/>
            <a:r>
              <a:rPr kumimoji="1" lang="ja-JP" altLang="en-US" dirty="0" smtClean="0">
                <a:latin typeface="メイリオ" pitchFamily="50" charset="-128"/>
                <a:ea typeface="メイリオ" pitchFamily="50" charset="-128"/>
                <a:cs typeface="メイリオ" pitchFamily="50" charset="-128"/>
              </a:rPr>
              <a:t>広告に対する態度</a:t>
            </a:r>
            <a:endParaRPr kumimoji="1" lang="ja-JP" altLang="en-US" dirty="0">
              <a:latin typeface="メイリオ" pitchFamily="50" charset="-128"/>
              <a:ea typeface="メイリオ" pitchFamily="50" charset="-128"/>
              <a:cs typeface="メイリオ" pitchFamily="50" charset="-128"/>
            </a:endParaRPr>
          </a:p>
        </p:txBody>
      </p:sp>
      <p:sp>
        <p:nvSpPr>
          <p:cNvPr id="24" name="テキスト ボックス 23"/>
          <p:cNvSpPr txBox="1"/>
          <p:nvPr/>
        </p:nvSpPr>
        <p:spPr>
          <a:xfrm>
            <a:off x="879281" y="5314826"/>
            <a:ext cx="3092316" cy="923330"/>
          </a:xfrm>
          <a:prstGeom prst="rect">
            <a:avLst/>
          </a:prstGeom>
          <a:solidFill>
            <a:schemeClr val="bg1"/>
          </a:solidFill>
          <a:ln w="25400">
            <a:solidFill>
              <a:schemeClr val="bg1"/>
            </a:solidFill>
          </a:ln>
        </p:spPr>
        <p:txBody>
          <a:bodyPr wrap="square" rtlCol="0">
            <a:spAutoFit/>
          </a:bodyPr>
          <a:lstStyle/>
          <a:p>
            <a:pPr marL="285750" lvl="0" indent="-285750">
              <a:buFont typeface="Wingdings" pitchFamily="2" charset="2"/>
              <a:buChar char="l"/>
            </a:pPr>
            <a:r>
              <a:rPr lang="ja-JP" altLang="en-US" dirty="0" smtClean="0">
                <a:latin typeface="メイリオ" pitchFamily="50" charset="-128"/>
                <a:ea typeface="メイリオ" pitchFamily="50" charset="-128"/>
                <a:cs typeface="メイリオ" pitchFamily="50" charset="-128"/>
              </a:rPr>
              <a:t>広告への評価</a:t>
            </a:r>
            <a:endParaRPr lang="en-US" altLang="ja-JP" dirty="0" smtClean="0">
              <a:latin typeface="メイリオ" pitchFamily="50" charset="-128"/>
              <a:ea typeface="メイリオ" pitchFamily="50" charset="-128"/>
              <a:cs typeface="メイリオ" pitchFamily="50" charset="-128"/>
            </a:endParaRPr>
          </a:p>
          <a:p>
            <a:pPr marL="285750" lvl="0" indent="-285750">
              <a:buFont typeface="Wingdings" pitchFamily="2" charset="2"/>
              <a:buChar char="l"/>
            </a:pPr>
            <a:endParaRPr lang="en-US" altLang="ja-JP" dirty="0" smtClean="0"/>
          </a:p>
          <a:p>
            <a:pPr lvl="0"/>
            <a:endParaRPr lang="en-US" altLang="ja-JP" dirty="0" smtClean="0"/>
          </a:p>
        </p:txBody>
      </p:sp>
      <p:sp>
        <p:nvSpPr>
          <p:cNvPr id="25" name="テキスト ボックス 24"/>
          <p:cNvSpPr txBox="1"/>
          <p:nvPr/>
        </p:nvSpPr>
        <p:spPr>
          <a:xfrm>
            <a:off x="4623095" y="4729163"/>
            <a:ext cx="3092316" cy="369332"/>
          </a:xfrm>
          <a:prstGeom prst="rect">
            <a:avLst/>
          </a:prstGeom>
          <a:solidFill>
            <a:srgbClr val="75DBFF"/>
          </a:solidFill>
          <a:ln w="25400">
            <a:solidFill>
              <a:schemeClr val="tx1"/>
            </a:solidFill>
          </a:ln>
        </p:spPr>
        <p:txBody>
          <a:bodyPr wrap="square" rtlCol="0">
            <a:spAutoFit/>
          </a:bodyPr>
          <a:lstStyle/>
          <a:p>
            <a:pPr algn="ctr"/>
            <a:r>
              <a:rPr kumimoji="1" lang="ja-JP" altLang="en-US" dirty="0" smtClean="0">
                <a:latin typeface="メイリオ" pitchFamily="50" charset="-128"/>
                <a:ea typeface="メイリオ" pitchFamily="50" charset="-128"/>
                <a:cs typeface="メイリオ" pitchFamily="50" charset="-128"/>
              </a:rPr>
              <a:t>ブランドに対する態度</a:t>
            </a:r>
            <a:endParaRPr kumimoji="1" lang="ja-JP" altLang="en-US" dirty="0">
              <a:latin typeface="メイリオ" pitchFamily="50" charset="-128"/>
              <a:ea typeface="メイリオ" pitchFamily="50" charset="-128"/>
              <a:cs typeface="メイリオ" pitchFamily="50" charset="-128"/>
            </a:endParaRPr>
          </a:p>
        </p:txBody>
      </p:sp>
      <p:sp>
        <p:nvSpPr>
          <p:cNvPr id="26" name="テキスト ボックス 25"/>
          <p:cNvSpPr txBox="1"/>
          <p:nvPr/>
        </p:nvSpPr>
        <p:spPr>
          <a:xfrm>
            <a:off x="4623095" y="5314826"/>
            <a:ext cx="3092316" cy="923330"/>
          </a:xfrm>
          <a:prstGeom prst="rect">
            <a:avLst/>
          </a:prstGeom>
          <a:solidFill>
            <a:schemeClr val="bg1"/>
          </a:solidFill>
          <a:ln w="25400">
            <a:solidFill>
              <a:schemeClr val="bg1"/>
            </a:solidFill>
          </a:ln>
        </p:spPr>
        <p:txBody>
          <a:bodyPr wrap="square" rtlCol="0">
            <a:spAutoFit/>
          </a:bodyPr>
          <a:lstStyle/>
          <a:p>
            <a:pPr marL="285750" lvl="0" indent="-285750">
              <a:buFont typeface="Wingdings" pitchFamily="2" charset="2"/>
              <a:buChar char="l"/>
            </a:pPr>
            <a:r>
              <a:rPr lang="ja-JP" altLang="en-US" dirty="0" smtClean="0">
                <a:latin typeface="メイリオ" pitchFamily="50" charset="-128"/>
                <a:ea typeface="メイリオ" pitchFamily="50" charset="-128"/>
                <a:cs typeface="メイリオ" pitchFamily="50" charset="-128"/>
              </a:rPr>
              <a:t>広告で訴求されている製品・サービスへの評価</a:t>
            </a:r>
            <a:endParaRPr lang="en-US" altLang="ja-JP" dirty="0" smtClean="0">
              <a:latin typeface="メイリオ" pitchFamily="50" charset="-128"/>
              <a:ea typeface="メイリオ" pitchFamily="50" charset="-128"/>
              <a:cs typeface="メイリオ" pitchFamily="50" charset="-128"/>
            </a:endParaRPr>
          </a:p>
          <a:p>
            <a:pPr lvl="0"/>
            <a:endParaRPr lang="en-US" altLang="ja-JP" dirty="0">
              <a:latin typeface="メイリオ" pitchFamily="50" charset="-128"/>
              <a:ea typeface="メイリオ" pitchFamily="50" charset="-128"/>
              <a:cs typeface="メイリオ" pitchFamily="50" charset="-128"/>
            </a:endParaRPr>
          </a:p>
        </p:txBody>
      </p:sp>
      <p:grpSp>
        <p:nvGrpSpPr>
          <p:cNvPr id="13" name="グループ化 12"/>
          <p:cNvGrpSpPr/>
          <p:nvPr/>
        </p:nvGrpSpPr>
        <p:grpSpPr>
          <a:xfrm>
            <a:off x="458816" y="2244344"/>
            <a:ext cx="8113059" cy="1656184"/>
            <a:chOff x="830266" y="2708920"/>
            <a:chExt cx="8113059" cy="1656184"/>
          </a:xfrm>
        </p:grpSpPr>
        <p:sp>
          <p:nvSpPr>
            <p:cNvPr id="14" name="角丸四角形 13"/>
            <p:cNvSpPr/>
            <p:nvPr/>
          </p:nvSpPr>
          <p:spPr>
            <a:xfrm>
              <a:off x="2122633" y="2708920"/>
              <a:ext cx="2665391" cy="1512168"/>
            </a:xfrm>
            <a:prstGeom prst="round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5" name="テキスト ボックス 14"/>
            <p:cNvSpPr txBox="1"/>
            <p:nvPr/>
          </p:nvSpPr>
          <p:spPr>
            <a:xfrm>
              <a:off x="830266" y="2941694"/>
              <a:ext cx="902811" cy="954107"/>
            </a:xfrm>
            <a:prstGeom prst="rect">
              <a:avLst/>
            </a:prstGeom>
            <a:solidFill>
              <a:schemeClr val="bg1"/>
            </a:solidFill>
            <a:ln>
              <a:solidFill>
                <a:schemeClr val="tx1"/>
              </a:solidFill>
            </a:ln>
          </p:spPr>
          <p:txBody>
            <a:bodyPr wrap="none" rtlCol="0">
              <a:spAutoFit/>
            </a:bodyPr>
            <a:lstStyle/>
            <a:p>
              <a:r>
                <a:rPr lang="ja-JP" altLang="en-US" sz="2800" dirty="0" smtClean="0"/>
                <a:t>物語</a:t>
              </a:r>
              <a:endParaRPr lang="en-US" altLang="ja-JP" sz="2800" dirty="0" smtClean="0"/>
            </a:p>
            <a:p>
              <a:r>
                <a:rPr kumimoji="1" lang="ja-JP" altLang="en-US" sz="2800" dirty="0"/>
                <a:t>広告</a:t>
              </a:r>
            </a:p>
          </p:txBody>
        </p:sp>
        <p:sp>
          <p:nvSpPr>
            <p:cNvPr id="16" name="テキスト ボックス 15"/>
            <p:cNvSpPr txBox="1"/>
            <p:nvPr/>
          </p:nvSpPr>
          <p:spPr>
            <a:xfrm>
              <a:off x="2242555" y="2923548"/>
              <a:ext cx="902811" cy="954107"/>
            </a:xfrm>
            <a:prstGeom prst="rect">
              <a:avLst/>
            </a:prstGeom>
            <a:no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認知</a:t>
              </a:r>
              <a:endParaRPr kumimoji="1" lang="ja-JP" altLang="en-US" sz="2800" dirty="0"/>
            </a:p>
          </p:txBody>
        </p:sp>
        <p:sp>
          <p:nvSpPr>
            <p:cNvPr id="17" name="テキスト ボックス 16"/>
            <p:cNvSpPr txBox="1"/>
            <p:nvPr/>
          </p:nvSpPr>
          <p:spPr>
            <a:xfrm>
              <a:off x="3729943" y="2948517"/>
              <a:ext cx="902811" cy="954107"/>
            </a:xfrm>
            <a:prstGeom prst="rect">
              <a:avLst/>
            </a:prstGeom>
            <a:no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移入</a:t>
              </a:r>
              <a:endParaRPr kumimoji="1" lang="ja-JP" altLang="en-US" sz="2800" dirty="0"/>
            </a:p>
          </p:txBody>
        </p:sp>
        <p:sp>
          <p:nvSpPr>
            <p:cNvPr id="18" name="テキスト ボックス 17"/>
            <p:cNvSpPr txBox="1"/>
            <p:nvPr/>
          </p:nvSpPr>
          <p:spPr>
            <a:xfrm>
              <a:off x="5222754" y="3003248"/>
              <a:ext cx="1670650" cy="830997"/>
            </a:xfrm>
            <a:prstGeom prst="rect">
              <a:avLst/>
            </a:prstGeom>
            <a:solidFill>
              <a:srgbClr val="82EE4C"/>
            </a:solidFill>
            <a:ln>
              <a:solidFill>
                <a:schemeClr val="tx1"/>
              </a:solidFill>
            </a:ln>
          </p:spPr>
          <p:txBody>
            <a:bodyPr wrap="none" rtlCol="0">
              <a:spAutoFit/>
            </a:bodyPr>
            <a:lstStyle/>
            <a:p>
              <a:r>
                <a:rPr kumimoji="1" lang="ja-JP" altLang="en-US" sz="2400" dirty="0" smtClean="0"/>
                <a:t>広告に</a:t>
              </a:r>
              <a:endParaRPr kumimoji="1" lang="en-US" altLang="ja-JP" sz="2400" dirty="0" smtClean="0"/>
            </a:p>
            <a:p>
              <a:r>
                <a:rPr kumimoji="1" lang="ja-JP" altLang="en-US" sz="2400" dirty="0" smtClean="0"/>
                <a:t>対する態度</a:t>
              </a:r>
              <a:endParaRPr kumimoji="1" lang="ja-JP" altLang="en-US" sz="2400" dirty="0"/>
            </a:p>
          </p:txBody>
        </p:sp>
        <p:sp>
          <p:nvSpPr>
            <p:cNvPr id="19" name="テキスト ボックス 18"/>
            <p:cNvSpPr txBox="1"/>
            <p:nvPr/>
          </p:nvSpPr>
          <p:spPr>
            <a:xfrm>
              <a:off x="7272675" y="3010071"/>
              <a:ext cx="1670650" cy="830997"/>
            </a:xfrm>
            <a:prstGeom prst="rect">
              <a:avLst/>
            </a:prstGeom>
            <a:solidFill>
              <a:srgbClr val="75DBFF"/>
            </a:solidFill>
            <a:ln>
              <a:solidFill>
                <a:schemeClr val="tx1"/>
              </a:solidFill>
            </a:ln>
          </p:spPr>
          <p:txBody>
            <a:bodyPr wrap="none" rtlCol="0">
              <a:spAutoFit/>
            </a:bodyPr>
            <a:lstStyle/>
            <a:p>
              <a:r>
                <a:rPr kumimoji="1" lang="ja-JP" altLang="en-US" sz="2400" dirty="0" smtClean="0"/>
                <a:t>ブランドに</a:t>
              </a:r>
              <a:endParaRPr kumimoji="1" lang="en-US" altLang="ja-JP" sz="2400" dirty="0" smtClean="0"/>
            </a:p>
            <a:p>
              <a:r>
                <a:rPr lang="ja-JP" altLang="en-US" sz="2400" dirty="0" smtClean="0"/>
                <a:t>対する態度</a:t>
              </a:r>
              <a:endParaRPr kumimoji="1" lang="ja-JP" altLang="en-US" sz="2400" dirty="0"/>
            </a:p>
          </p:txBody>
        </p:sp>
        <p:cxnSp>
          <p:nvCxnSpPr>
            <p:cNvPr id="20" name="直線矢印コネクタ 19"/>
            <p:cNvCxnSpPr>
              <a:stCxn id="16" idx="3"/>
            </p:cNvCxnSpPr>
            <p:nvPr/>
          </p:nvCxnSpPr>
          <p:spPr>
            <a:xfrm flipV="1">
              <a:off x="3145366" y="3400601"/>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27" name="直線矢印コネクタ 26"/>
            <p:cNvCxnSpPr/>
            <p:nvPr/>
          </p:nvCxnSpPr>
          <p:spPr>
            <a:xfrm flipV="1">
              <a:off x="4638177" y="3396210"/>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28" name="直線矢印コネクタ 27"/>
            <p:cNvCxnSpPr>
              <a:endCxn id="19" idx="1"/>
            </p:cNvCxnSpPr>
            <p:nvPr/>
          </p:nvCxnSpPr>
          <p:spPr>
            <a:xfrm>
              <a:off x="6873874" y="3414360"/>
              <a:ext cx="398801" cy="11210"/>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
          <p:nvSpPr>
            <p:cNvPr id="29" name="正方形/長方形 28"/>
            <p:cNvSpPr/>
            <p:nvPr/>
          </p:nvSpPr>
          <p:spPr>
            <a:xfrm>
              <a:off x="3145366" y="4005064"/>
              <a:ext cx="706554" cy="360040"/>
            </a:xfrm>
            <a:prstGeom prst="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共感</a:t>
              </a:r>
              <a:endParaRPr kumimoji="1" lang="ja-JP" altLang="en-US" dirty="0"/>
            </a:p>
          </p:txBody>
        </p:sp>
      </p:grpSp>
      <p:sp>
        <p:nvSpPr>
          <p:cNvPr id="32" name="テキスト ボックス 31"/>
          <p:cNvSpPr txBox="1"/>
          <p:nvPr/>
        </p:nvSpPr>
        <p:spPr>
          <a:xfrm>
            <a:off x="809172" y="115227"/>
            <a:ext cx="8084264" cy="954107"/>
          </a:xfrm>
          <a:prstGeom prst="rect">
            <a:avLst/>
          </a:prstGeom>
          <a:noFill/>
        </p:spPr>
        <p:txBody>
          <a:bodyPr wrap="none" rtlCol="0">
            <a:spAutoFit/>
          </a:bodyPr>
          <a:lstStyle/>
          <a:p>
            <a:r>
              <a:rPr kumimoji="1" lang="ja-JP" altLang="en-US" sz="2800" dirty="0" smtClean="0"/>
              <a:t>　　　　　　</a:t>
            </a:r>
            <a:r>
              <a:rPr kumimoji="1" lang="ja-JP" altLang="en-US" sz="2800" dirty="0" smtClean="0">
                <a:latin typeface="メイリオ" pitchFamily="50" charset="-128"/>
                <a:ea typeface="メイリオ" pitchFamily="50" charset="-128"/>
                <a:cs typeface="メイリオ" pitchFamily="50" charset="-128"/>
              </a:rPr>
              <a:t>　</a:t>
            </a:r>
            <a:endParaRPr kumimoji="1" lang="en-US" altLang="ja-JP" sz="2800" dirty="0" smtClean="0">
              <a:latin typeface="メイリオ" pitchFamily="50" charset="-128"/>
              <a:ea typeface="メイリオ" pitchFamily="50" charset="-128"/>
              <a:cs typeface="メイリオ" pitchFamily="50" charset="-128"/>
            </a:endParaRPr>
          </a:p>
          <a:p>
            <a:r>
              <a:rPr kumimoji="1" lang="ja-JP" altLang="en-US" sz="2800" dirty="0" smtClean="0">
                <a:latin typeface="メイリオ" pitchFamily="50" charset="-128"/>
                <a:ea typeface="メイリオ" pitchFamily="50" charset="-128"/>
                <a:cs typeface="メイリオ" pitchFamily="50" charset="-128"/>
              </a:rPr>
              <a:t>「広告に対する態度</a:t>
            </a:r>
            <a:r>
              <a:rPr lang="ja-JP" altLang="en-US" sz="2800" dirty="0" smtClean="0">
                <a:latin typeface="メイリオ" pitchFamily="50" charset="-128"/>
                <a:ea typeface="メイリオ" pitchFamily="50" charset="-128"/>
                <a:cs typeface="メイリオ" pitchFamily="50" charset="-128"/>
              </a:rPr>
              <a:t>」「ブランドに対する態度」</a:t>
            </a:r>
            <a:endParaRPr kumimoji="1" lang="en-US" altLang="ja-JP" sz="2800" dirty="0" smtClean="0">
              <a:latin typeface="メイリオ" pitchFamily="50" charset="-128"/>
              <a:ea typeface="メイリオ" pitchFamily="50" charset="-128"/>
              <a:cs typeface="メイリオ" pitchFamily="50" charset="-128"/>
            </a:endParaRPr>
          </a:p>
        </p:txBody>
      </p:sp>
      <p:sp>
        <p:nvSpPr>
          <p:cNvPr id="21" name="正方形/長方形 20"/>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先行研究</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22" name="直線コネクタ 21"/>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endCxn id="16" idx="1"/>
          </p:cNvCxnSpPr>
          <p:nvPr/>
        </p:nvCxnSpPr>
        <p:spPr>
          <a:xfrm>
            <a:off x="1350730" y="2931635"/>
            <a:ext cx="520375" cy="439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376688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2</a:t>
            </a:fld>
            <a:endParaRPr lang="ja-JP" altLang="en-US" dirty="0">
              <a:solidFill>
                <a:prstClr val="black"/>
              </a:solidFill>
            </a:endParaRP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1" name="タイトル 1"/>
          <p:cNvSpPr>
            <a:spLocks noGrp="1"/>
          </p:cNvSpPr>
          <p:nvPr>
            <p:ph type="title"/>
          </p:nvPr>
        </p:nvSpPr>
        <p:spPr>
          <a:xfrm>
            <a:off x="457200" y="274638"/>
            <a:ext cx="8229600" cy="1143000"/>
          </a:xfrm>
        </p:spPr>
        <p:txBody>
          <a:bodyPr/>
          <a:lstStyle/>
          <a:p>
            <a:r>
              <a:rPr lang="ja-JP" altLang="en-US" dirty="0">
                <a:latin typeface="メイリオ" pitchFamily="50" charset="-128"/>
                <a:ea typeface="メイリオ" pitchFamily="50" charset="-128"/>
                <a:cs typeface="メイリオ" pitchFamily="50" charset="-128"/>
              </a:rPr>
              <a:t>はじめに</a:t>
            </a:r>
            <a:endParaRPr kumimoji="1" lang="ja-JP" altLang="en-US" dirty="0">
              <a:latin typeface="メイリオ" pitchFamily="50" charset="-128"/>
              <a:ea typeface="メイリオ" pitchFamily="50" charset="-128"/>
              <a:cs typeface="メイリオ" pitchFamily="50" charset="-128"/>
            </a:endParaRPr>
          </a:p>
        </p:txBody>
      </p:sp>
      <p:sp>
        <p:nvSpPr>
          <p:cNvPr id="12" name="コンテンツ プレースホルダー 2"/>
          <p:cNvSpPr>
            <a:spLocks noGrp="1"/>
          </p:cNvSpPr>
          <p:nvPr>
            <p:ph idx="1"/>
          </p:nvPr>
        </p:nvSpPr>
        <p:spPr>
          <a:xfrm>
            <a:off x="611560" y="1484784"/>
            <a:ext cx="8229600" cy="4525963"/>
          </a:xfrm>
        </p:spPr>
        <p:txBody>
          <a:bodyPr>
            <a:normAutofit lnSpcReduction="10000"/>
          </a:bodyPr>
          <a:lstStyle/>
          <a:p>
            <a:pPr marL="0" indent="0">
              <a:buNone/>
            </a:pPr>
            <a:r>
              <a:rPr lang="ja-JP" altLang="en-US" dirty="0">
                <a:latin typeface="メイリオ" pitchFamily="50" charset="-128"/>
                <a:ea typeface="メイリオ" pitchFamily="50" charset="-128"/>
                <a:cs typeface="メイリオ" pitchFamily="50" charset="-128"/>
              </a:rPr>
              <a:t>近年のＴＶＣＭでは</a:t>
            </a:r>
            <a:r>
              <a:rPr lang="ja-JP" altLang="en-US" dirty="0" smtClean="0">
                <a:latin typeface="メイリオ" pitchFamily="50" charset="-128"/>
                <a:ea typeface="メイリオ" pitchFamily="50" charset="-128"/>
                <a:cs typeface="メイリオ" pitchFamily="50" charset="-128"/>
              </a:rPr>
              <a:t>、物語を使ったものを目</a:t>
            </a:r>
            <a:r>
              <a:rPr lang="ja-JP" altLang="en-US" dirty="0">
                <a:latin typeface="メイリオ" pitchFamily="50" charset="-128"/>
                <a:ea typeface="メイリオ" pitchFamily="50" charset="-128"/>
                <a:cs typeface="メイリオ" pitchFamily="50" charset="-128"/>
              </a:rPr>
              <a:t>にする機会が増えた。</a:t>
            </a:r>
            <a:endParaRPr lang="en-US" altLang="ja-JP" dirty="0">
              <a:latin typeface="メイリオ" pitchFamily="50" charset="-128"/>
              <a:ea typeface="メイリオ" pitchFamily="50" charset="-128"/>
              <a:cs typeface="メイリオ" pitchFamily="50" charset="-128"/>
            </a:endParaRPr>
          </a:p>
          <a:p>
            <a:pPr marL="0" indent="0">
              <a:spcAft>
                <a:spcPts val="600"/>
              </a:spcAft>
              <a:buNone/>
            </a:pPr>
            <a:r>
              <a:rPr lang="ja-JP" altLang="en-US" dirty="0">
                <a:latin typeface="メイリオ" pitchFamily="50" charset="-128"/>
                <a:ea typeface="メイリオ" pitchFamily="50" charset="-128"/>
                <a:cs typeface="メイリオ" pitchFamily="50" charset="-128"/>
              </a:rPr>
              <a:t>そのようなＴＶＣＭを見ていく</a:t>
            </a:r>
            <a:r>
              <a:rPr lang="ja-JP" altLang="en-US" dirty="0" smtClean="0">
                <a:latin typeface="メイリオ" pitchFamily="50" charset="-128"/>
                <a:ea typeface="メイリオ" pitchFamily="50" charset="-128"/>
                <a:cs typeface="メイリオ" pitchFamily="50" charset="-128"/>
              </a:rPr>
              <a:t>と、</a:t>
            </a:r>
            <a:r>
              <a:rPr lang="ja-JP" altLang="en-US" b="1" dirty="0" smtClean="0">
                <a:solidFill>
                  <a:srgbClr val="FF0000"/>
                </a:solidFill>
                <a:latin typeface="メイリオ" pitchFamily="50" charset="-128"/>
                <a:ea typeface="メイリオ" pitchFamily="50" charset="-128"/>
                <a:cs typeface="メイリオ" pitchFamily="50" charset="-128"/>
              </a:rPr>
              <a:t>物語</a:t>
            </a:r>
            <a:r>
              <a:rPr lang="ja-JP" altLang="en-US" dirty="0">
                <a:latin typeface="メイリオ" pitchFamily="50" charset="-128"/>
                <a:ea typeface="メイリオ" pitchFamily="50" charset="-128"/>
                <a:cs typeface="メイリオ" pitchFamily="50" charset="-128"/>
              </a:rPr>
              <a:t>があるだけで</a:t>
            </a:r>
            <a:r>
              <a:rPr lang="ja-JP" altLang="en-US" dirty="0" smtClean="0">
                <a:latin typeface="メイリオ" pitchFamily="50" charset="-128"/>
                <a:ea typeface="メイリオ" pitchFamily="50" charset="-128"/>
                <a:cs typeface="メイリオ" pitchFamily="50" charset="-128"/>
              </a:rPr>
              <a:t>なく、</a:t>
            </a:r>
            <a:r>
              <a:rPr lang="ja-JP" altLang="en-US" b="1" dirty="0" smtClean="0">
                <a:solidFill>
                  <a:srgbClr val="FF0000"/>
                </a:solidFill>
                <a:latin typeface="メイリオ" pitchFamily="50" charset="-128"/>
                <a:ea typeface="メイリオ" pitchFamily="50" charset="-128"/>
                <a:cs typeface="メイリオ" pitchFamily="50" charset="-128"/>
              </a:rPr>
              <a:t>消費者</a:t>
            </a:r>
            <a:r>
              <a:rPr lang="ja-JP" altLang="en-US" b="1" dirty="0">
                <a:solidFill>
                  <a:srgbClr val="FF0000"/>
                </a:solidFill>
                <a:latin typeface="メイリオ" pitchFamily="50" charset="-128"/>
                <a:ea typeface="メイリオ" pitchFamily="50" charset="-128"/>
                <a:cs typeface="メイリオ" pitchFamily="50" charset="-128"/>
              </a:rPr>
              <a:t>の共感</a:t>
            </a:r>
            <a:r>
              <a:rPr lang="ja-JP" altLang="en-US" dirty="0">
                <a:latin typeface="メイリオ" pitchFamily="50" charset="-128"/>
                <a:ea typeface="メイリオ" pitchFamily="50" charset="-128"/>
                <a:cs typeface="メイリオ" pitchFamily="50" charset="-128"/>
              </a:rPr>
              <a:t>を誘うよう</a:t>
            </a:r>
            <a:r>
              <a:rPr lang="ja-JP" altLang="en-US" dirty="0" smtClean="0">
                <a:latin typeface="メイリオ" pitchFamily="50" charset="-128"/>
                <a:ea typeface="メイリオ" pitchFamily="50" charset="-128"/>
                <a:cs typeface="メイリオ" pitchFamily="50" charset="-128"/>
              </a:rPr>
              <a:t>なもの</a:t>
            </a:r>
            <a:r>
              <a:rPr lang="ja-JP" altLang="en-US" dirty="0">
                <a:latin typeface="メイリオ" pitchFamily="50" charset="-128"/>
                <a:ea typeface="メイリオ" pitchFamily="50" charset="-128"/>
                <a:cs typeface="メイリオ" pitchFamily="50" charset="-128"/>
              </a:rPr>
              <a:t>が多いという印象を受けた</a:t>
            </a:r>
            <a:r>
              <a:rPr lang="ja-JP" altLang="en-US" dirty="0" smtClean="0">
                <a:latin typeface="メイリオ" pitchFamily="50" charset="-128"/>
                <a:ea typeface="メイリオ" pitchFamily="50" charset="-128"/>
                <a:cs typeface="メイリオ" pitchFamily="50" charset="-128"/>
              </a:rPr>
              <a:t>。</a:t>
            </a:r>
            <a:endParaRPr lang="en-US" altLang="ja-JP" dirty="0">
              <a:latin typeface="メイリオ" pitchFamily="50" charset="-128"/>
              <a:ea typeface="メイリオ" pitchFamily="50" charset="-128"/>
              <a:cs typeface="メイリオ" pitchFamily="50" charset="-128"/>
            </a:endParaRPr>
          </a:p>
          <a:p>
            <a:pPr marL="0" indent="0">
              <a:buNone/>
            </a:pPr>
            <a:r>
              <a:rPr lang="ja-JP" altLang="en-US" dirty="0" smtClean="0">
                <a:latin typeface="メイリオ" pitchFamily="50" charset="-128"/>
                <a:ea typeface="メイリオ" pitchFamily="50" charset="-128"/>
                <a:cs typeface="メイリオ" pitchFamily="50" charset="-128"/>
              </a:rPr>
              <a:t>本研究</a:t>
            </a:r>
            <a:r>
              <a:rPr lang="ja-JP" altLang="en-US" dirty="0">
                <a:latin typeface="メイリオ" pitchFamily="50" charset="-128"/>
                <a:ea typeface="メイリオ" pitchFamily="50" charset="-128"/>
                <a:cs typeface="メイリオ" pitchFamily="50" charset="-128"/>
              </a:rPr>
              <a:t>は</a:t>
            </a:r>
            <a:r>
              <a:rPr lang="ja-JP" altLang="en-US" dirty="0" smtClean="0">
                <a:latin typeface="メイリオ" pitchFamily="50" charset="-128"/>
                <a:ea typeface="メイリオ" pitchFamily="50" charset="-128"/>
                <a:cs typeface="メイリオ" pitchFamily="50" charset="-128"/>
              </a:rPr>
              <a:t>、共感を誘うような物語</a:t>
            </a:r>
            <a:r>
              <a:rPr lang="ja-JP" altLang="en-US" dirty="0">
                <a:latin typeface="メイリオ" pitchFamily="50" charset="-128"/>
                <a:ea typeface="メイリオ" pitchFamily="50" charset="-128"/>
                <a:cs typeface="メイリオ" pitchFamily="50" charset="-128"/>
              </a:rPr>
              <a:t>を使ったＴＶＣＭに注目し、ＴＶＣＭの登場人物に対する</a:t>
            </a:r>
            <a:r>
              <a:rPr lang="ja-JP" altLang="en-US" b="1" dirty="0">
                <a:solidFill>
                  <a:srgbClr val="FF0000"/>
                </a:solidFill>
                <a:latin typeface="メイリオ" pitchFamily="50" charset="-128"/>
                <a:ea typeface="メイリオ" pitchFamily="50" charset="-128"/>
                <a:cs typeface="メイリオ" pitchFamily="50" charset="-128"/>
              </a:rPr>
              <a:t>感情移入</a:t>
            </a:r>
            <a:r>
              <a:rPr lang="ja-JP" altLang="en-US" dirty="0">
                <a:latin typeface="メイリオ" pitchFamily="50" charset="-128"/>
                <a:ea typeface="メイリオ" pitchFamily="50" charset="-128"/>
                <a:cs typeface="メイリオ" pitchFamily="50" charset="-128"/>
              </a:rPr>
              <a:t>が、消費者の心理に与える影響を研究して</a:t>
            </a:r>
            <a:r>
              <a:rPr lang="ja-JP" altLang="en-US" dirty="0" smtClean="0">
                <a:latin typeface="メイリオ" pitchFamily="50" charset="-128"/>
                <a:ea typeface="メイリオ" pitchFamily="50" charset="-128"/>
                <a:cs typeface="メイリオ" pitchFamily="50" charset="-128"/>
              </a:rPr>
              <a:t>いく。</a:t>
            </a:r>
            <a:endParaRPr lang="en-US" altLang="ja-JP"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9606448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79703" y="1340768"/>
            <a:ext cx="8299785" cy="5215964"/>
          </a:xfrm>
          <a:prstGeom prst="rect">
            <a:avLst/>
          </a:prstGeom>
          <a:solidFill>
            <a:schemeClr val="bg1">
              <a:alpha val="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物語広告は消費者の共感を喚起し、それが好意的な広告に対する態度やブランドに対する態度を引き出せるという下記の連鎖関係を明らかにした</a:t>
            </a:r>
            <a:endParaRPr lang="en-US" altLang="ja-JP" dirty="0" smtClean="0"/>
          </a:p>
        </p:txBody>
      </p:sp>
      <p:sp>
        <p:nvSpPr>
          <p:cNvPr id="10" name="テキスト ボックス 9"/>
          <p:cNvSpPr txBox="1"/>
          <p:nvPr/>
        </p:nvSpPr>
        <p:spPr>
          <a:xfrm>
            <a:off x="621334" y="2060848"/>
            <a:ext cx="8064896" cy="923330"/>
          </a:xfrm>
          <a:prstGeom prst="rect">
            <a:avLst/>
          </a:prstGeom>
          <a:noFill/>
        </p:spPr>
        <p:txBody>
          <a:bodyPr wrap="square" rtlCol="0">
            <a:spAutoFit/>
          </a:bodyPr>
          <a:lstStyle/>
          <a:p>
            <a:endParaRPr lang="en-US" altLang="ja-JP" dirty="0" smtClean="0"/>
          </a:p>
          <a:p>
            <a:r>
              <a:rPr lang="ja-JP" altLang="en-US" dirty="0" smtClean="0">
                <a:latin typeface="メイリオ" pitchFamily="50" charset="-128"/>
                <a:ea typeface="メイリオ" pitchFamily="50" charset="-128"/>
                <a:cs typeface="メイリオ" pitchFamily="50" charset="-128"/>
              </a:rPr>
              <a:t>検証に使われた</a:t>
            </a:r>
            <a:r>
              <a:rPr lang="en-US" altLang="ja-JP" dirty="0" smtClean="0">
                <a:latin typeface="メイリオ" pitchFamily="50" charset="-128"/>
                <a:ea typeface="メイリオ" pitchFamily="50" charset="-128"/>
                <a:cs typeface="メイリオ" pitchFamily="50" charset="-128"/>
              </a:rPr>
              <a:t>TVCM</a:t>
            </a:r>
            <a:r>
              <a:rPr lang="ja-JP" altLang="en-US" dirty="0" smtClean="0">
                <a:latin typeface="メイリオ" pitchFamily="50" charset="-128"/>
                <a:ea typeface="メイリオ" pitchFamily="50" charset="-128"/>
                <a:cs typeface="メイリオ" pitchFamily="50" charset="-128"/>
              </a:rPr>
              <a:t>の感情移入の変数の</a:t>
            </a:r>
            <a:r>
              <a:rPr lang="ja-JP" altLang="en-US" b="1" dirty="0" smtClean="0">
                <a:solidFill>
                  <a:srgbClr val="FF0000"/>
                </a:solidFill>
                <a:latin typeface="メイリオ" pitchFamily="50" charset="-128"/>
                <a:ea typeface="メイリオ" pitchFamily="50" charset="-128"/>
                <a:cs typeface="メイリオ" pitchFamily="50" charset="-128"/>
              </a:rPr>
              <a:t>平均値が</a:t>
            </a:r>
            <a:r>
              <a:rPr lang="ja-JP" altLang="en-US" dirty="0" smtClean="0">
                <a:latin typeface="メイリオ" pitchFamily="50" charset="-128"/>
                <a:ea typeface="メイリオ" pitchFamily="50" charset="-128"/>
                <a:cs typeface="メイリオ" pitchFamily="50" charset="-128"/>
              </a:rPr>
              <a:t>、４段階評価の中央値である</a:t>
            </a:r>
            <a:r>
              <a:rPr lang="ja-JP" altLang="en-US" b="1" dirty="0" smtClean="0">
                <a:solidFill>
                  <a:srgbClr val="FF0000"/>
                </a:solidFill>
                <a:latin typeface="メイリオ" pitchFamily="50" charset="-128"/>
                <a:ea typeface="メイリオ" pitchFamily="50" charset="-128"/>
                <a:cs typeface="メイリオ" pitchFamily="50" charset="-128"/>
              </a:rPr>
              <a:t>２．５を下回っていた</a:t>
            </a:r>
            <a:r>
              <a:rPr lang="ja-JP" altLang="en-US" dirty="0" smtClean="0">
                <a:latin typeface="メイリオ" pitchFamily="50" charset="-128"/>
                <a:ea typeface="メイリオ" pitchFamily="50" charset="-128"/>
                <a:cs typeface="メイリオ" pitchFamily="50" charset="-128"/>
              </a:rPr>
              <a:t>。</a:t>
            </a:r>
            <a:endParaRPr kumimoji="1" lang="ja-JP" altLang="en-US" dirty="0">
              <a:latin typeface="メイリオ" pitchFamily="50" charset="-128"/>
              <a:ea typeface="メイリオ" pitchFamily="50" charset="-128"/>
              <a:cs typeface="メイリオ" pitchFamily="50" charset="-128"/>
            </a:endParaRPr>
          </a:p>
        </p:txBody>
      </p:sp>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776" y="4541296"/>
            <a:ext cx="5895975"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正方形/長方形 19"/>
          <p:cNvSpPr/>
          <p:nvPr/>
        </p:nvSpPr>
        <p:spPr>
          <a:xfrm>
            <a:off x="4254759" y="4526895"/>
            <a:ext cx="643813" cy="14799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5850" y="4221088"/>
            <a:ext cx="4949825" cy="305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テキスト ボックス 14"/>
          <p:cNvSpPr txBox="1"/>
          <p:nvPr/>
        </p:nvSpPr>
        <p:spPr>
          <a:xfrm>
            <a:off x="2835811" y="476826"/>
            <a:ext cx="3467616"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先行研究の不足点</a:t>
            </a:r>
            <a:endParaRPr kumimoji="1" lang="ja-JP" altLang="en-US" sz="3200" dirty="0">
              <a:latin typeface="メイリオ" pitchFamily="50" charset="-128"/>
              <a:ea typeface="メイリオ" pitchFamily="50" charset="-128"/>
              <a:cs typeface="メイリオ" pitchFamily="50" charset="-128"/>
            </a:endParaRPr>
          </a:p>
        </p:txBody>
      </p:sp>
      <p:sp>
        <p:nvSpPr>
          <p:cNvPr id="11" name="正方形/長方形 10"/>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先行研究</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2" name="直線コネクタ 11"/>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514999" y="1340768"/>
            <a:ext cx="2103505" cy="72008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latin typeface="メイリオ" pitchFamily="50" charset="-128"/>
                <a:ea typeface="メイリオ" pitchFamily="50" charset="-128"/>
                <a:cs typeface="メイリオ" pitchFamily="50" charset="-128"/>
              </a:rPr>
              <a:t>不足点</a:t>
            </a:r>
            <a:endParaRPr kumimoji="1" lang="ja-JP" altLang="en-US" sz="3200" dirty="0">
              <a:latin typeface="メイリオ" pitchFamily="50" charset="-128"/>
              <a:ea typeface="メイリオ" pitchFamily="50" charset="-128"/>
              <a:cs typeface="メイリオ" pitchFamily="50" charset="-128"/>
            </a:endParaRPr>
          </a:p>
        </p:txBody>
      </p:sp>
      <p:sp>
        <p:nvSpPr>
          <p:cNvPr id="2" name="右矢印 1"/>
          <p:cNvSpPr/>
          <p:nvPr/>
        </p:nvSpPr>
        <p:spPr>
          <a:xfrm>
            <a:off x="621335" y="3181711"/>
            <a:ext cx="891442" cy="735774"/>
          </a:xfrm>
          <a:prstGeom prst="rightArrow">
            <a:avLst/>
          </a:prstGeom>
          <a:solidFill>
            <a:srgbClr val="EB4B47"/>
          </a:solidFill>
          <a:ln>
            <a:solidFill>
              <a:srgbClr val="EB4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1566751" y="3289993"/>
            <a:ext cx="6994550" cy="1107996"/>
          </a:xfrm>
          <a:prstGeom prst="rect">
            <a:avLst/>
          </a:prstGeom>
          <a:noFill/>
        </p:spPr>
        <p:txBody>
          <a:bodyPr wrap="square" rtlCol="0">
            <a:spAutoFit/>
          </a:bodyPr>
          <a:lstStyle/>
          <a:p>
            <a:r>
              <a:rPr lang="ja-JP" altLang="en-US" sz="2400" b="1" dirty="0">
                <a:latin typeface="メイリオ" pitchFamily="50" charset="-128"/>
                <a:ea typeface="メイリオ" pitchFamily="50" charset="-128"/>
                <a:cs typeface="メイリオ" pitchFamily="50" charset="-128"/>
              </a:rPr>
              <a:t>検証に</a:t>
            </a:r>
            <a:r>
              <a:rPr lang="ja-JP" altLang="en-US" sz="2400" b="1" dirty="0" smtClean="0">
                <a:latin typeface="メイリオ" pitchFamily="50" charset="-128"/>
                <a:ea typeface="メイリオ" pitchFamily="50" charset="-128"/>
                <a:cs typeface="メイリオ" pitchFamily="50" charset="-128"/>
              </a:rPr>
              <a:t>使われた</a:t>
            </a:r>
            <a:r>
              <a:rPr lang="en-US" altLang="ja-JP" sz="2400" b="1" dirty="0" smtClean="0">
                <a:latin typeface="メイリオ" pitchFamily="50" charset="-128"/>
                <a:ea typeface="メイリオ" pitchFamily="50" charset="-128"/>
                <a:cs typeface="メイリオ" pitchFamily="50" charset="-128"/>
              </a:rPr>
              <a:t>TVCM</a:t>
            </a:r>
            <a:r>
              <a:rPr lang="ja-JP" altLang="en-US" sz="2400" b="1" dirty="0" smtClean="0">
                <a:latin typeface="メイリオ" pitchFamily="50" charset="-128"/>
                <a:ea typeface="メイリオ" pitchFamily="50" charset="-128"/>
                <a:cs typeface="メイリオ" pitchFamily="50" charset="-128"/>
              </a:rPr>
              <a:t>が感情移入するものでは</a:t>
            </a:r>
            <a:endParaRPr lang="en-US" altLang="ja-JP" sz="2400" b="1" dirty="0" smtClean="0">
              <a:latin typeface="メイリオ" pitchFamily="50" charset="-128"/>
              <a:ea typeface="メイリオ" pitchFamily="50" charset="-128"/>
              <a:cs typeface="メイリオ" pitchFamily="50" charset="-128"/>
            </a:endParaRPr>
          </a:p>
          <a:p>
            <a:r>
              <a:rPr lang="ja-JP" altLang="en-US" sz="2400" b="1" dirty="0" smtClean="0">
                <a:latin typeface="メイリオ" pitchFamily="50" charset="-128"/>
                <a:ea typeface="メイリオ" pitchFamily="50" charset="-128"/>
                <a:cs typeface="メイリオ" pitchFamily="50" charset="-128"/>
              </a:rPr>
              <a:t>なかったのでは？！</a:t>
            </a:r>
            <a:r>
              <a:rPr lang="ja-JP" altLang="en-US" dirty="0">
                <a:latin typeface="メイリオ" pitchFamily="50" charset="-128"/>
                <a:ea typeface="メイリオ" pitchFamily="50" charset="-128"/>
                <a:cs typeface="メイリオ" pitchFamily="50" charset="-128"/>
              </a:rPr>
              <a:t>　　　　</a:t>
            </a:r>
            <a:endParaRPr lang="en-US" altLang="ja-JP" dirty="0">
              <a:latin typeface="メイリオ" pitchFamily="50" charset="-128"/>
              <a:ea typeface="メイリオ" pitchFamily="50" charset="-128"/>
              <a:cs typeface="メイリオ" pitchFamily="50" charset="-128"/>
            </a:endParaRPr>
          </a:p>
          <a:p>
            <a:endParaRPr kumimoji="1" lang="ja-JP" altLang="en-US" dirty="0"/>
          </a:p>
        </p:txBody>
      </p:sp>
    </p:spTree>
    <p:extLst>
      <p:ext uri="{BB962C8B-B14F-4D97-AF65-F5344CB8AC3E}">
        <p14:creationId xmlns:p14="http://schemas.microsoft.com/office/powerpoint/2010/main" val="27095531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609178" y="1268760"/>
            <a:ext cx="7920881" cy="1231106"/>
          </a:xfrm>
          <a:prstGeom prst="rect">
            <a:avLst/>
          </a:prstGeom>
          <a:noFill/>
          <a:ln w="15875">
            <a:solidFill>
              <a:schemeClr val="tx1"/>
            </a:solidFill>
            <a:prstDash val="solid"/>
          </a:ln>
        </p:spPr>
        <p:txBody>
          <a:bodyPr wrap="square" rtlCol="0">
            <a:spAutoFit/>
          </a:bodyPr>
          <a:lstStyle/>
          <a:p>
            <a:pPr>
              <a:lnSpc>
                <a:spcPct val="150000"/>
              </a:lnSpc>
            </a:pPr>
            <a:r>
              <a:rPr lang="ja-JP" altLang="en-US" sz="2000" dirty="0" smtClean="0">
                <a:latin typeface="メイリオ" pitchFamily="50" charset="-128"/>
                <a:ea typeface="メイリオ" pitchFamily="50" charset="-128"/>
                <a:cs typeface="メイリオ" pitchFamily="50" charset="-128"/>
              </a:rPr>
              <a:t>感情移入の評価があると、そのコマーシャルが</a:t>
            </a:r>
            <a:r>
              <a:rPr lang="ja-JP" altLang="en-US" sz="2000" b="1" dirty="0" smtClean="0">
                <a:solidFill>
                  <a:srgbClr val="FF0000"/>
                </a:solidFill>
                <a:latin typeface="メイリオ" pitchFamily="50" charset="-128"/>
                <a:ea typeface="メイリオ" pitchFamily="50" charset="-128"/>
                <a:cs typeface="メイリオ" pitchFamily="50" charset="-128"/>
              </a:rPr>
              <a:t>売上や行動</a:t>
            </a:r>
            <a:r>
              <a:rPr lang="ja-JP" altLang="en-US" sz="2000" dirty="0" smtClean="0">
                <a:latin typeface="メイリオ" pitchFamily="50" charset="-128"/>
                <a:ea typeface="メイリオ" pitchFamily="50" charset="-128"/>
                <a:cs typeface="メイリオ" pitchFamily="50" charset="-128"/>
              </a:rPr>
              <a:t>に結びつきやすい。</a:t>
            </a:r>
            <a:endParaRPr lang="en-US" altLang="ja-JP" sz="2000" dirty="0" smtClean="0">
              <a:latin typeface="メイリオ" pitchFamily="50" charset="-128"/>
              <a:ea typeface="メイリオ" pitchFamily="50" charset="-128"/>
              <a:cs typeface="メイリオ" pitchFamily="50" charset="-128"/>
            </a:endParaRPr>
          </a:p>
          <a:p>
            <a:pPr algn="r"/>
            <a:r>
              <a:rPr lang="ja-JP" altLang="en-US" sz="1400" dirty="0" smtClean="0">
                <a:latin typeface="メイリオ" pitchFamily="50" charset="-128"/>
                <a:ea typeface="メイリオ" pitchFamily="50" charset="-128"/>
                <a:cs typeface="メイリオ" pitchFamily="50" charset="-128"/>
              </a:rPr>
              <a:t>下村　（</a:t>
            </a:r>
            <a:r>
              <a:rPr lang="en-US" altLang="ja-JP" sz="1400" dirty="0" smtClean="0">
                <a:latin typeface="メイリオ" pitchFamily="50" charset="-128"/>
                <a:ea typeface="メイリオ" pitchFamily="50" charset="-128"/>
                <a:cs typeface="メイリオ" pitchFamily="50" charset="-128"/>
              </a:rPr>
              <a:t>2011)</a:t>
            </a:r>
            <a:endParaRPr kumimoji="1" lang="ja-JP" altLang="en-US" sz="1400" dirty="0">
              <a:latin typeface="メイリオ" pitchFamily="50" charset="-128"/>
              <a:ea typeface="メイリオ" pitchFamily="50" charset="-128"/>
              <a:cs typeface="メイリオ" pitchFamily="50" charset="-128"/>
            </a:endParaRPr>
          </a:p>
        </p:txBody>
      </p:sp>
      <p:sp>
        <p:nvSpPr>
          <p:cNvPr id="6" name="角丸四角形 5"/>
          <p:cNvSpPr/>
          <p:nvPr/>
        </p:nvSpPr>
        <p:spPr>
          <a:xfrm>
            <a:off x="973767" y="5661248"/>
            <a:ext cx="6917636" cy="914400"/>
          </a:xfrm>
          <a:prstGeom prst="roundRect">
            <a:avLst/>
          </a:prstGeom>
          <a:solidFill>
            <a:srgbClr val="026EE4"/>
          </a:solidFill>
          <a:ln>
            <a:solidFill>
              <a:srgbClr val="026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メイリオ" pitchFamily="50" charset="-128"/>
                <a:ea typeface="メイリオ" pitchFamily="50" charset="-128"/>
                <a:cs typeface="メイリオ" pitchFamily="50" charset="-128"/>
              </a:rPr>
              <a:t>感情移入するＣＭを見せれば、広告に対する態度、</a:t>
            </a:r>
            <a:endParaRPr kumimoji="1" lang="en-US" altLang="ja-JP" dirty="0" smtClean="0">
              <a:latin typeface="メイリオ" pitchFamily="50" charset="-128"/>
              <a:ea typeface="メイリオ" pitchFamily="50" charset="-128"/>
              <a:cs typeface="メイリオ" pitchFamily="50" charset="-128"/>
            </a:endParaRPr>
          </a:p>
          <a:p>
            <a:pPr algn="ctr"/>
            <a:r>
              <a:rPr kumimoji="1" lang="ja-JP" altLang="en-US" dirty="0" smtClean="0">
                <a:latin typeface="メイリオ" pitchFamily="50" charset="-128"/>
                <a:ea typeface="メイリオ" pitchFamily="50" charset="-128"/>
                <a:cs typeface="メイリオ" pitchFamily="50" charset="-128"/>
              </a:rPr>
              <a:t>ブランドに対する態度の数値は高まるのではないか</a:t>
            </a:r>
            <a:r>
              <a:rPr lang="ja-JP" altLang="en-US" dirty="0">
                <a:latin typeface="メイリオ" pitchFamily="50" charset="-128"/>
                <a:ea typeface="メイリオ" pitchFamily="50" charset="-128"/>
                <a:cs typeface="メイリオ" pitchFamily="50" charset="-128"/>
              </a:rPr>
              <a:t>？</a:t>
            </a:r>
            <a:endParaRPr kumimoji="1" lang="ja-JP" altLang="en-US" dirty="0">
              <a:latin typeface="メイリオ" pitchFamily="50" charset="-128"/>
              <a:ea typeface="メイリオ" pitchFamily="50" charset="-128"/>
              <a:cs typeface="メイリオ" pitchFamily="50" charset="-128"/>
            </a:endParaRPr>
          </a:p>
        </p:txBody>
      </p:sp>
      <p:sp>
        <p:nvSpPr>
          <p:cNvPr id="19" name="コンテンツ プレースホルダー 2"/>
          <p:cNvSpPr>
            <a:spLocks noGrp="1"/>
          </p:cNvSpPr>
          <p:nvPr>
            <p:ph idx="1"/>
          </p:nvPr>
        </p:nvSpPr>
        <p:spPr>
          <a:xfrm>
            <a:off x="611559" y="2736068"/>
            <a:ext cx="7920881" cy="1268996"/>
          </a:xfrm>
          <a:ln w="15875">
            <a:solidFill>
              <a:schemeClr val="tx1"/>
            </a:solidFill>
            <a:prstDash val="solid"/>
          </a:ln>
        </p:spPr>
        <p:txBody>
          <a:bodyPr>
            <a:normAutofit fontScale="25000" lnSpcReduction="20000"/>
          </a:bodyPr>
          <a:lstStyle/>
          <a:p>
            <a:pPr marL="0" indent="0">
              <a:buNone/>
            </a:pPr>
            <a:endParaRPr lang="en-US" altLang="ja-JP" sz="5600" b="1" dirty="0" smtClean="0"/>
          </a:p>
          <a:p>
            <a:pPr marL="0" indent="0">
              <a:buNone/>
            </a:pPr>
            <a:r>
              <a:rPr lang="ja-JP" altLang="en-US" sz="8000" dirty="0" smtClean="0">
                <a:latin typeface="メイリオ" pitchFamily="50" charset="-128"/>
                <a:ea typeface="メイリオ" pitchFamily="50" charset="-128"/>
                <a:cs typeface="メイリオ" pitchFamily="50" charset="-128"/>
              </a:rPr>
              <a:t>移入すると、その物語で描かれる価値観に合致する形で</a:t>
            </a:r>
            <a:r>
              <a:rPr lang="ja-JP" altLang="en-US" sz="8000" b="1" dirty="0" smtClean="0">
                <a:solidFill>
                  <a:srgbClr val="FF0000"/>
                </a:solidFill>
                <a:latin typeface="メイリオ" pitchFamily="50" charset="-128"/>
                <a:ea typeface="メイリオ" pitchFamily="50" charset="-128"/>
                <a:cs typeface="メイリオ" pitchFamily="50" charset="-128"/>
              </a:rPr>
              <a:t>態度変化が生じる</a:t>
            </a:r>
            <a:r>
              <a:rPr lang="ja-JP" altLang="en-US" sz="8000" dirty="0" smtClean="0">
                <a:latin typeface="メイリオ" pitchFamily="50" charset="-128"/>
                <a:ea typeface="メイリオ" pitchFamily="50" charset="-128"/>
                <a:cs typeface="メイリオ" pitchFamily="50" charset="-128"/>
              </a:rPr>
              <a:t>。移入</a:t>
            </a:r>
            <a:r>
              <a:rPr lang="ja-JP" altLang="en-US" sz="8000" dirty="0">
                <a:latin typeface="メイリオ" pitchFamily="50" charset="-128"/>
                <a:ea typeface="メイリオ" pitchFamily="50" charset="-128"/>
                <a:cs typeface="メイリオ" pitchFamily="50" charset="-128"/>
              </a:rPr>
              <a:t>しているときには、そこで書かれていることに対して批判的な思考を</a:t>
            </a:r>
            <a:r>
              <a:rPr lang="ja-JP" altLang="en-US" sz="8000" dirty="0" smtClean="0">
                <a:latin typeface="メイリオ" pitchFamily="50" charset="-128"/>
                <a:ea typeface="メイリオ" pitchFamily="50" charset="-128"/>
                <a:cs typeface="メイリオ" pitchFamily="50" charset="-128"/>
              </a:rPr>
              <a:t>働かせにくい。</a:t>
            </a:r>
            <a:endParaRPr lang="en-US" altLang="ja-JP" sz="8000" dirty="0">
              <a:latin typeface="メイリオ" pitchFamily="50" charset="-128"/>
              <a:ea typeface="メイリオ" pitchFamily="50" charset="-128"/>
              <a:cs typeface="メイリオ" pitchFamily="50" charset="-128"/>
            </a:endParaRPr>
          </a:p>
          <a:p>
            <a:pPr marL="0" indent="0" algn="r">
              <a:buNone/>
            </a:pPr>
            <a:r>
              <a:rPr lang="ja-JP" altLang="en-US" sz="5600" dirty="0" smtClean="0">
                <a:latin typeface="メイリオ" pitchFamily="50" charset="-128"/>
                <a:ea typeface="メイリオ" pitchFamily="50" charset="-128"/>
                <a:cs typeface="メイリオ" pitchFamily="50" charset="-128"/>
              </a:rPr>
              <a:t>　　　　　　　　　　　　　　</a:t>
            </a:r>
            <a:r>
              <a:rPr lang="ja-JP" altLang="en-US" sz="5600" dirty="0">
                <a:latin typeface="メイリオ" pitchFamily="50" charset="-128"/>
                <a:ea typeface="メイリオ" pitchFamily="50" charset="-128"/>
                <a:cs typeface="メイリオ" pitchFamily="50" charset="-128"/>
              </a:rPr>
              <a:t>　</a:t>
            </a:r>
            <a:r>
              <a:rPr lang="ja-JP" altLang="en-US" sz="5600" dirty="0" smtClean="0">
                <a:latin typeface="メイリオ" pitchFamily="50" charset="-128"/>
                <a:ea typeface="メイリオ" pitchFamily="50" charset="-128"/>
                <a:cs typeface="メイリオ" pitchFamily="50" charset="-128"/>
              </a:rPr>
              <a:t>　　　</a:t>
            </a:r>
            <a:r>
              <a:rPr lang="ja-JP" altLang="en-US" sz="5600" dirty="0">
                <a:latin typeface="メイリオ" pitchFamily="50" charset="-128"/>
                <a:ea typeface="メイリオ" pitchFamily="50" charset="-128"/>
                <a:cs typeface="メイリオ" pitchFamily="50" charset="-128"/>
              </a:rPr>
              <a:t>　</a:t>
            </a:r>
            <a:r>
              <a:rPr lang="ja-JP" altLang="en-US" sz="5600" dirty="0" smtClean="0">
                <a:latin typeface="メイリオ" pitchFamily="50" charset="-128"/>
                <a:ea typeface="メイリオ" pitchFamily="50" charset="-128"/>
                <a:cs typeface="メイリオ" pitchFamily="50" charset="-128"/>
              </a:rPr>
              <a:t>小森　 </a:t>
            </a:r>
            <a:r>
              <a:rPr lang="en-US" altLang="ja-JP" sz="5600" dirty="0" smtClean="0">
                <a:latin typeface="メイリオ" pitchFamily="50" charset="-128"/>
                <a:ea typeface="メイリオ" pitchFamily="50" charset="-128"/>
                <a:cs typeface="メイリオ" pitchFamily="50" charset="-128"/>
              </a:rPr>
              <a:t>(2009)</a:t>
            </a:r>
          </a:p>
          <a:p>
            <a:pPr marL="0" indent="0">
              <a:buNone/>
            </a:pPr>
            <a:endParaRPr lang="en-US" altLang="ja-JP" dirty="0"/>
          </a:p>
          <a:p>
            <a:pPr marL="0" indent="0">
              <a:buNone/>
            </a:pPr>
            <a:endParaRPr lang="en-US" altLang="ja-JP" dirty="0" smtClean="0"/>
          </a:p>
          <a:p>
            <a:pPr marL="0" indent="0">
              <a:buNone/>
            </a:pPr>
            <a:endParaRPr lang="ja-JP" altLang="en-US" dirty="0"/>
          </a:p>
          <a:p>
            <a:pPr marL="0" indent="0">
              <a:buNone/>
            </a:pPr>
            <a:endParaRPr kumimoji="1" lang="ja-JP" altLang="en-US" dirty="0"/>
          </a:p>
        </p:txBody>
      </p:sp>
      <p:sp>
        <p:nvSpPr>
          <p:cNvPr id="2" name="テキスト ボックス 1"/>
          <p:cNvSpPr txBox="1"/>
          <p:nvPr/>
        </p:nvSpPr>
        <p:spPr>
          <a:xfrm>
            <a:off x="2915816" y="448770"/>
            <a:ext cx="3467616"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感情移入の</a:t>
            </a:r>
            <a:r>
              <a:rPr lang="ja-JP" altLang="en-US" sz="3200" dirty="0" smtClean="0">
                <a:latin typeface="メイリオ" pitchFamily="50" charset="-128"/>
                <a:ea typeface="メイリオ" pitchFamily="50" charset="-128"/>
                <a:cs typeface="メイリオ" pitchFamily="50" charset="-128"/>
              </a:rPr>
              <a:t>大切</a:t>
            </a:r>
            <a:r>
              <a:rPr lang="ja-JP" altLang="en-US" sz="3200" dirty="0">
                <a:latin typeface="メイリオ" pitchFamily="50" charset="-128"/>
                <a:ea typeface="メイリオ" pitchFamily="50" charset="-128"/>
                <a:cs typeface="メイリオ" pitchFamily="50" charset="-128"/>
              </a:rPr>
              <a:t>さ</a:t>
            </a:r>
            <a:endParaRPr kumimoji="1" lang="ja-JP" altLang="en-US" sz="3200" dirty="0">
              <a:latin typeface="メイリオ" pitchFamily="50" charset="-128"/>
              <a:ea typeface="メイリオ" pitchFamily="50" charset="-128"/>
              <a:cs typeface="メイリオ" pitchFamily="50" charset="-128"/>
            </a:endParaRPr>
          </a:p>
        </p:txBody>
      </p:sp>
      <p:sp>
        <p:nvSpPr>
          <p:cNvPr id="18" name="正方形/長方形 17"/>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先行研究</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20" name="直線コネクタ 19"/>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7304" y="4149080"/>
            <a:ext cx="6781450" cy="1421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線矢印コネクタ 42"/>
          <p:cNvCxnSpPr/>
          <p:nvPr/>
        </p:nvCxnSpPr>
        <p:spPr>
          <a:xfrm>
            <a:off x="1907704" y="4725144"/>
            <a:ext cx="412958" cy="0"/>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377071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22</a:t>
            </a:fld>
            <a:endParaRPr lang="ja-JP" altLang="en-US" dirty="0">
              <a:solidFill>
                <a:prstClr val="black"/>
              </a:solidFill>
            </a:endParaRP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1" name="タイトル 1"/>
          <p:cNvSpPr>
            <a:spLocks noGrp="1"/>
          </p:cNvSpPr>
          <p:nvPr>
            <p:ph type="title"/>
          </p:nvPr>
        </p:nvSpPr>
        <p:spPr>
          <a:xfrm>
            <a:off x="457200" y="274638"/>
            <a:ext cx="8229600" cy="1143000"/>
          </a:xfrm>
        </p:spPr>
        <p:txBody>
          <a:bodyPr/>
          <a:lstStyle/>
          <a:p>
            <a:r>
              <a:rPr kumimoji="1" lang="ja-JP" altLang="en-US" dirty="0" smtClean="0">
                <a:latin typeface="メイリオ" pitchFamily="50" charset="-128"/>
                <a:ea typeface="メイリオ" pitchFamily="50" charset="-128"/>
                <a:cs typeface="メイリオ" pitchFamily="50" charset="-128"/>
              </a:rPr>
              <a:t>研究目的</a:t>
            </a:r>
            <a:endParaRPr kumimoji="1" lang="ja-JP" altLang="en-US" dirty="0">
              <a:latin typeface="メイリオ" pitchFamily="50" charset="-128"/>
              <a:ea typeface="メイリオ" pitchFamily="50" charset="-128"/>
              <a:cs typeface="メイリオ" pitchFamily="50" charset="-128"/>
            </a:endParaRPr>
          </a:p>
        </p:txBody>
      </p:sp>
      <p:sp>
        <p:nvSpPr>
          <p:cNvPr id="12" name="コンテンツ プレースホルダー 2"/>
          <p:cNvSpPr>
            <a:spLocks noGrp="1"/>
          </p:cNvSpPr>
          <p:nvPr>
            <p:ph idx="1"/>
          </p:nvPr>
        </p:nvSpPr>
        <p:spPr>
          <a:xfrm>
            <a:off x="251520" y="1544062"/>
            <a:ext cx="8579296" cy="4525963"/>
          </a:xfrm>
        </p:spPr>
        <p:txBody>
          <a:bodyPr>
            <a:normAutofit/>
          </a:bodyPr>
          <a:lstStyle/>
          <a:p>
            <a:pPr marL="0" indent="0">
              <a:buNone/>
            </a:pPr>
            <a:r>
              <a:rPr lang="ja-JP" altLang="en-US" dirty="0">
                <a:latin typeface="メイリオ" pitchFamily="50" charset="-128"/>
                <a:ea typeface="メイリオ" pitchFamily="50" charset="-128"/>
                <a:cs typeface="メイリオ" pitchFamily="50" charset="-128"/>
              </a:rPr>
              <a:t>消費者が感情移入する物語広告の条件</a:t>
            </a:r>
            <a:r>
              <a:rPr lang="ja-JP" altLang="en-US" dirty="0" smtClean="0">
                <a:latin typeface="メイリオ" pitchFamily="50" charset="-128"/>
                <a:ea typeface="メイリオ" pitchFamily="50" charset="-128"/>
                <a:cs typeface="メイリオ" pitchFamily="50" charset="-128"/>
              </a:rPr>
              <a:t>と効果</a:t>
            </a:r>
            <a:r>
              <a:rPr lang="ja-JP" altLang="en-US" dirty="0">
                <a:latin typeface="メイリオ" pitchFamily="50" charset="-128"/>
                <a:ea typeface="メイリオ" pitchFamily="50" charset="-128"/>
                <a:cs typeface="メイリオ" pitchFamily="50" charset="-128"/>
              </a:rPr>
              <a:t>（広告に対する態度、ブランドに対する態度への</a:t>
            </a:r>
            <a:r>
              <a:rPr lang="ja-JP" altLang="en-US" dirty="0" smtClean="0">
                <a:latin typeface="メイリオ" pitchFamily="50" charset="-128"/>
                <a:ea typeface="メイリオ" pitchFamily="50" charset="-128"/>
                <a:cs typeface="メイリオ" pitchFamily="50" charset="-128"/>
              </a:rPr>
              <a:t>影響）を</a:t>
            </a:r>
            <a:r>
              <a:rPr lang="ja-JP" altLang="en-US" dirty="0">
                <a:latin typeface="メイリオ" pitchFamily="50" charset="-128"/>
                <a:ea typeface="メイリオ" pitchFamily="50" charset="-128"/>
                <a:cs typeface="メイリオ" pitchFamily="50" charset="-128"/>
              </a:rPr>
              <a:t>明らかにする</a:t>
            </a:r>
            <a:r>
              <a:rPr lang="ja-JP" altLang="en-US" dirty="0" smtClean="0">
                <a:latin typeface="メイリオ" pitchFamily="50" charset="-128"/>
                <a:ea typeface="メイリオ" pitchFamily="50" charset="-128"/>
                <a:cs typeface="メイリオ" pitchFamily="50" charset="-128"/>
              </a:rPr>
              <a:t>。</a:t>
            </a:r>
            <a:endParaRPr lang="en-US" altLang="ja-JP" dirty="0" smtClean="0">
              <a:latin typeface="メイリオ" pitchFamily="50" charset="-128"/>
              <a:ea typeface="メイリオ" pitchFamily="50" charset="-128"/>
              <a:cs typeface="メイリオ" pitchFamily="50" charset="-128"/>
            </a:endParaRPr>
          </a:p>
          <a:p>
            <a:pPr marL="0" indent="0">
              <a:buNone/>
            </a:pPr>
            <a:endParaRPr lang="en-US" altLang="ja-JP" dirty="0"/>
          </a:p>
          <a:p>
            <a:pPr marL="0" indent="0">
              <a:buNone/>
            </a:pPr>
            <a:endParaRPr lang="en-US" altLang="ja-JP" dirty="0" smtClean="0"/>
          </a:p>
          <a:p>
            <a:pPr marL="0" indent="0">
              <a:buNone/>
            </a:pPr>
            <a:endParaRPr lang="en-US" altLang="ja-JP" dirty="0"/>
          </a:p>
          <a:p>
            <a:pPr marL="0" indent="0">
              <a:buNone/>
            </a:pPr>
            <a:endParaRPr kumimoji="1" lang="en-US" altLang="ja-JP" dirty="0" smtClean="0"/>
          </a:p>
          <a:p>
            <a:pPr marL="0" indent="0">
              <a:buNone/>
            </a:pPr>
            <a:endParaRPr lang="en-US" altLang="ja-JP" dirty="0"/>
          </a:p>
        </p:txBody>
      </p:sp>
      <p:sp>
        <p:nvSpPr>
          <p:cNvPr id="13" name="円/楕円 12"/>
          <p:cNvSpPr/>
          <p:nvPr/>
        </p:nvSpPr>
        <p:spPr>
          <a:xfrm>
            <a:off x="3095836" y="5445224"/>
            <a:ext cx="1512168" cy="100811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a:t>
            </a:r>
            <a:endParaRPr kumimoji="1" lang="ja-JP" altLang="en-US" sz="2400" dirty="0">
              <a:solidFill>
                <a:schemeClr val="tx1"/>
              </a:solidFill>
            </a:endParaRP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654054"/>
            <a:ext cx="7848872" cy="146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直線コネクタ 14"/>
          <p:cNvCxnSpPr/>
          <p:nvPr/>
        </p:nvCxnSpPr>
        <p:spPr>
          <a:xfrm flipH="1">
            <a:off x="3851920" y="4784285"/>
            <a:ext cx="508" cy="660939"/>
          </a:xfrm>
          <a:prstGeom prst="line">
            <a:avLst/>
          </a:prstGeom>
          <a:ln/>
        </p:spPr>
        <p:style>
          <a:lnRef idx="1">
            <a:schemeClr val="dk1"/>
          </a:lnRef>
          <a:fillRef idx="0">
            <a:schemeClr val="dk1"/>
          </a:fillRef>
          <a:effectRef idx="0">
            <a:schemeClr val="dk1"/>
          </a:effectRef>
          <a:fontRef idx="minor">
            <a:schemeClr val="tx1"/>
          </a:fontRef>
        </p:style>
      </p:cxnSp>
      <p:sp>
        <p:nvSpPr>
          <p:cNvPr id="16" name="正方形/長方形 15"/>
          <p:cNvSpPr/>
          <p:nvPr/>
        </p:nvSpPr>
        <p:spPr>
          <a:xfrm>
            <a:off x="3557392" y="3995803"/>
            <a:ext cx="955059" cy="776613"/>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感情</a:t>
            </a:r>
            <a:endParaRPr kumimoji="1" lang="en-US" altLang="ja-JP" sz="2400" dirty="0" smtClean="0">
              <a:solidFill>
                <a:schemeClr val="tx1"/>
              </a:solidFill>
            </a:endParaRPr>
          </a:p>
          <a:p>
            <a:pPr algn="ctr"/>
            <a:r>
              <a:rPr kumimoji="1" lang="ja-JP" altLang="en-US" sz="2400" dirty="0" smtClean="0">
                <a:solidFill>
                  <a:schemeClr val="tx1"/>
                </a:solidFill>
              </a:rPr>
              <a:t>移入</a:t>
            </a:r>
            <a:endParaRPr kumimoji="1" lang="ja-JP" altLang="en-US" sz="2400" dirty="0">
              <a:solidFill>
                <a:schemeClr val="tx1"/>
              </a:solidFill>
            </a:endParaRPr>
          </a:p>
        </p:txBody>
      </p:sp>
      <p:sp>
        <p:nvSpPr>
          <p:cNvPr id="17" name="テキスト ボックス 16"/>
          <p:cNvSpPr txBox="1"/>
          <p:nvPr/>
        </p:nvSpPr>
        <p:spPr>
          <a:xfrm>
            <a:off x="5601882" y="4573553"/>
            <a:ext cx="864096" cy="523220"/>
          </a:xfrm>
          <a:prstGeom prst="rect">
            <a:avLst/>
          </a:prstGeom>
          <a:noFill/>
        </p:spPr>
        <p:txBody>
          <a:bodyPr wrap="square" rtlCol="0">
            <a:spAutoFit/>
          </a:bodyPr>
          <a:lstStyle/>
          <a:p>
            <a:r>
              <a:rPr kumimoji="1" lang="ja-JP" altLang="en-US" sz="2800" dirty="0" smtClean="0"/>
              <a:t>？</a:t>
            </a:r>
            <a:endParaRPr kumimoji="1" lang="ja-JP" altLang="en-US" sz="2800" dirty="0"/>
          </a:p>
        </p:txBody>
      </p:sp>
      <p:sp>
        <p:nvSpPr>
          <p:cNvPr id="18" name="テキスト ボックス 17"/>
          <p:cNvSpPr txBox="1"/>
          <p:nvPr/>
        </p:nvSpPr>
        <p:spPr>
          <a:xfrm>
            <a:off x="7448505" y="4593664"/>
            <a:ext cx="864096" cy="523220"/>
          </a:xfrm>
          <a:prstGeom prst="rect">
            <a:avLst/>
          </a:prstGeom>
          <a:noFill/>
        </p:spPr>
        <p:txBody>
          <a:bodyPr wrap="square" rtlCol="0">
            <a:spAutoFit/>
          </a:bodyPr>
          <a:lstStyle/>
          <a:p>
            <a:r>
              <a:rPr kumimoji="1" lang="ja-JP" altLang="en-US" sz="2800" dirty="0" smtClean="0"/>
              <a:t>？</a:t>
            </a:r>
            <a:endParaRPr kumimoji="1" lang="ja-JP" altLang="en-US" sz="2800" dirty="0"/>
          </a:p>
        </p:txBody>
      </p:sp>
      <p:sp>
        <p:nvSpPr>
          <p:cNvPr id="20" name="正方形/長方形 19"/>
          <p:cNvSpPr/>
          <p:nvPr/>
        </p:nvSpPr>
        <p:spPr>
          <a:xfrm>
            <a:off x="5311037" y="3779862"/>
            <a:ext cx="1361588" cy="817190"/>
          </a:xfrm>
          <a:prstGeom prst="rect">
            <a:avLst/>
          </a:prstGeom>
          <a:solidFill>
            <a:srgbClr val="8EF44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tx1"/>
                </a:solidFill>
              </a:rPr>
              <a:t>広告に</a:t>
            </a:r>
            <a:endParaRPr lang="en-US" altLang="ja-JP" b="1" dirty="0" smtClean="0">
              <a:solidFill>
                <a:schemeClr val="tx1"/>
              </a:solidFill>
            </a:endParaRPr>
          </a:p>
          <a:p>
            <a:pPr algn="ctr"/>
            <a:r>
              <a:rPr lang="ja-JP" altLang="en-US" b="1" dirty="0" smtClean="0">
                <a:solidFill>
                  <a:schemeClr val="tx1"/>
                </a:solidFill>
              </a:rPr>
              <a:t>対する態度</a:t>
            </a:r>
            <a:endParaRPr kumimoji="1" lang="ja-JP" altLang="en-US" b="1" dirty="0">
              <a:solidFill>
                <a:schemeClr val="tx1"/>
              </a:solidFill>
            </a:endParaRPr>
          </a:p>
        </p:txBody>
      </p:sp>
      <p:sp>
        <p:nvSpPr>
          <p:cNvPr id="21" name="正方形/長方形 20"/>
          <p:cNvSpPr/>
          <p:nvPr/>
        </p:nvSpPr>
        <p:spPr>
          <a:xfrm>
            <a:off x="7183705" y="3807044"/>
            <a:ext cx="1348735" cy="840112"/>
          </a:xfrm>
          <a:prstGeom prst="rect">
            <a:avLst/>
          </a:prstGeom>
          <a:solidFill>
            <a:srgbClr val="75DB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smtClean="0">
                <a:solidFill>
                  <a:schemeClr val="tx1"/>
                </a:solidFill>
              </a:rPr>
              <a:t>ブランドに</a:t>
            </a:r>
            <a:endParaRPr kumimoji="1" lang="en-US" altLang="ja-JP" sz="1600" b="1" dirty="0" smtClean="0">
              <a:solidFill>
                <a:schemeClr val="tx1"/>
              </a:solidFill>
            </a:endParaRPr>
          </a:p>
          <a:p>
            <a:pPr algn="ctr"/>
            <a:r>
              <a:rPr kumimoji="1" lang="ja-JP" altLang="en-US" sz="1600" b="1" dirty="0" smtClean="0">
                <a:solidFill>
                  <a:schemeClr val="tx1"/>
                </a:solidFill>
              </a:rPr>
              <a:t>対する態度</a:t>
            </a:r>
            <a:endParaRPr kumimoji="1" lang="ja-JP" altLang="en-US" sz="1600" b="1" dirty="0">
              <a:solidFill>
                <a:schemeClr val="tx1"/>
              </a:solidFill>
            </a:endParaRPr>
          </a:p>
        </p:txBody>
      </p:sp>
    </p:spTree>
    <p:extLst>
      <p:ext uri="{BB962C8B-B14F-4D97-AF65-F5344CB8AC3E}">
        <p14:creationId xmlns:p14="http://schemas.microsoft.com/office/powerpoint/2010/main" val="16414371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latin typeface="メイリオ" pitchFamily="50" charset="-128"/>
                <a:ea typeface="メイリオ" pitchFamily="50" charset="-128"/>
                <a:cs typeface="メイリオ" pitchFamily="50" charset="-128"/>
              </a:rPr>
              <a:t>目次</a:t>
            </a:r>
            <a:endParaRPr kumimoji="1" lang="ja-JP" altLang="en-US"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a:xfrm>
            <a:off x="395536" y="1535480"/>
            <a:ext cx="8229600" cy="4525963"/>
          </a:xfrm>
        </p:spPr>
        <p:txBody>
          <a:bodyPr/>
          <a:lstStyle/>
          <a:p>
            <a:pPr marL="514350" indent="-514350">
              <a:buFont typeface="+mj-lt"/>
              <a:buAutoNum type="arabicPeriod"/>
            </a:pPr>
            <a:r>
              <a:rPr kumimoji="1" lang="ja-JP" altLang="en-US" dirty="0" smtClean="0">
                <a:latin typeface="メイリオ" pitchFamily="50" charset="-128"/>
                <a:ea typeface="メイリオ" pitchFamily="50" charset="-128"/>
                <a:cs typeface="メイリオ" pitchFamily="50" charset="-128"/>
              </a:rPr>
              <a:t>現状分析</a:t>
            </a:r>
            <a:endParaRPr kumimoji="1"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先行研究</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solidFill>
                  <a:srgbClr val="FF0000"/>
                </a:solidFill>
                <a:latin typeface="メイリオ" pitchFamily="50" charset="-128"/>
                <a:ea typeface="メイリオ" pitchFamily="50" charset="-128"/>
                <a:cs typeface="メイリオ" pitchFamily="50" charset="-128"/>
              </a:rPr>
              <a:t>仮説の導出・仮説</a:t>
            </a:r>
            <a:endParaRPr lang="en-US" altLang="ja-JP" dirty="0" smtClean="0">
              <a:solidFill>
                <a:srgbClr val="FF0000"/>
              </a:solidFill>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a:latin typeface="メイリオ" pitchFamily="50" charset="-128"/>
                <a:ea typeface="メイリオ" pitchFamily="50" charset="-128"/>
                <a:cs typeface="メイリオ" pitchFamily="50" charset="-128"/>
              </a:rPr>
              <a:t>検証</a:t>
            </a:r>
            <a:endParaRPr lang="en-US" altLang="ja-JP" dirty="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a:latin typeface="メイリオ" pitchFamily="50" charset="-128"/>
                <a:ea typeface="メイリオ" pitchFamily="50" charset="-128"/>
                <a:cs typeface="メイリオ" pitchFamily="50" charset="-128"/>
              </a:rPr>
              <a:t>インプリケーション</a:t>
            </a:r>
            <a:endParaRPr lang="en-US" altLang="ja-JP" dirty="0">
              <a:latin typeface="メイリオ" pitchFamily="50" charset="-128"/>
              <a:ea typeface="メイリオ" pitchFamily="50" charset="-128"/>
              <a:cs typeface="メイリオ" pitchFamily="50" charset="-128"/>
            </a:endParaRPr>
          </a:p>
        </p:txBody>
      </p:sp>
      <p:sp>
        <p:nvSpPr>
          <p:cNvPr id="4" name="角丸四角形 3"/>
          <p:cNvSpPr/>
          <p:nvPr/>
        </p:nvSpPr>
        <p:spPr>
          <a:xfrm>
            <a:off x="425885" y="2680570"/>
            <a:ext cx="3930091" cy="526093"/>
          </a:xfrm>
          <a:prstGeom prst="roundRect">
            <a:avLst>
              <a:gd name="adj" fmla="val 2633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rgbClr val="FF0000"/>
              </a:solidFill>
            </a:endParaRPr>
          </a:p>
        </p:txBody>
      </p:sp>
      <p:sp>
        <p:nvSpPr>
          <p:cNvPr id="6" name="スライド番号プレースホルダー 5"/>
          <p:cNvSpPr>
            <a:spLocks noGrp="1"/>
          </p:cNvSpPr>
          <p:nvPr>
            <p:ph type="sldNum" sz="quarter" idx="12"/>
          </p:nvPr>
        </p:nvSpPr>
        <p:spPr/>
        <p:txBody>
          <a:bodyPr/>
          <a:lstStyle/>
          <a:p>
            <a:fld id="{24A2943F-D843-43FE-947A-21533D91B39C}" type="slidenum">
              <a:rPr lang="ja-JP" altLang="en-US" smtClean="0">
                <a:solidFill>
                  <a:prstClr val="black"/>
                </a:solidFill>
              </a:rPr>
              <a:pPr/>
              <a:t>23</a:t>
            </a:fld>
            <a:endParaRPr lang="ja-JP" altLang="en-US" dirty="0">
              <a:solidFill>
                <a:prstClr val="black"/>
              </a:solidFill>
            </a:endParaRPr>
          </a:p>
        </p:txBody>
      </p:sp>
    </p:spTree>
    <p:extLst>
      <p:ext uri="{BB962C8B-B14F-4D97-AF65-F5344CB8AC3E}">
        <p14:creationId xmlns:p14="http://schemas.microsoft.com/office/powerpoint/2010/main" val="2234498258"/>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円/楕円 10"/>
          <p:cNvSpPr/>
          <p:nvPr/>
        </p:nvSpPr>
        <p:spPr>
          <a:xfrm>
            <a:off x="3092604" y="3582655"/>
            <a:ext cx="1512168" cy="100811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a:t>
            </a:r>
            <a:endParaRPr kumimoji="1" lang="ja-JP" altLang="en-US" sz="2400" dirty="0">
              <a:solidFill>
                <a:schemeClr val="tx1"/>
              </a:solidFill>
            </a:endParaRPr>
          </a:p>
        </p:txBody>
      </p:sp>
      <p:sp>
        <p:nvSpPr>
          <p:cNvPr id="2" name="角丸四角形 1"/>
          <p:cNvSpPr/>
          <p:nvPr/>
        </p:nvSpPr>
        <p:spPr>
          <a:xfrm>
            <a:off x="752047" y="5157192"/>
            <a:ext cx="7420353" cy="1008112"/>
          </a:xfrm>
          <a:prstGeom prst="roundRect">
            <a:avLst/>
          </a:prstGeom>
          <a:solidFill>
            <a:srgbClr val="026EE4"/>
          </a:solidFill>
          <a:ln>
            <a:solidFill>
              <a:srgbClr val="026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メイリオ" pitchFamily="50" charset="-128"/>
                <a:ea typeface="メイリオ" pitchFamily="50" charset="-128"/>
                <a:cs typeface="メイリオ" pitchFamily="50" charset="-128"/>
              </a:rPr>
              <a:t>どうすれば感情移入するのだろうか？</a:t>
            </a:r>
            <a:endParaRPr lang="ja-JP" altLang="en-US" sz="3200" dirty="0">
              <a:latin typeface="メイリオ" pitchFamily="50" charset="-128"/>
              <a:ea typeface="メイリオ" pitchFamily="50" charset="-128"/>
              <a:cs typeface="メイリオ" pitchFamily="50" charset="-128"/>
            </a:endParaRPr>
          </a:p>
        </p:txBody>
      </p:sp>
      <p:sp>
        <p:nvSpPr>
          <p:cNvPr id="9" name="正方形/長方形 8"/>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2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6" name="直線コネクタ 15"/>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grpSp>
        <p:nvGrpSpPr>
          <p:cNvPr id="19" name="グループ化 18"/>
          <p:cNvGrpSpPr/>
          <p:nvPr/>
        </p:nvGrpSpPr>
        <p:grpSpPr>
          <a:xfrm>
            <a:off x="502485" y="1736265"/>
            <a:ext cx="8113059" cy="1656184"/>
            <a:chOff x="830266" y="2708920"/>
            <a:chExt cx="8113059" cy="1656184"/>
          </a:xfrm>
        </p:grpSpPr>
        <p:sp>
          <p:nvSpPr>
            <p:cNvPr id="20" name="角丸四角形 19"/>
            <p:cNvSpPr/>
            <p:nvPr/>
          </p:nvSpPr>
          <p:spPr>
            <a:xfrm>
              <a:off x="2122633" y="2708920"/>
              <a:ext cx="2665391" cy="1512168"/>
            </a:xfrm>
            <a:prstGeom prst="round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1" name="テキスト ボックス 20"/>
            <p:cNvSpPr txBox="1"/>
            <p:nvPr/>
          </p:nvSpPr>
          <p:spPr>
            <a:xfrm>
              <a:off x="830266" y="2941694"/>
              <a:ext cx="902811" cy="954107"/>
            </a:xfrm>
            <a:prstGeom prst="rect">
              <a:avLst/>
            </a:prstGeom>
            <a:solidFill>
              <a:schemeClr val="bg1"/>
            </a:solidFill>
            <a:ln>
              <a:solidFill>
                <a:schemeClr val="tx1"/>
              </a:solidFill>
            </a:ln>
          </p:spPr>
          <p:txBody>
            <a:bodyPr wrap="none" rtlCol="0">
              <a:spAutoFit/>
            </a:bodyPr>
            <a:lstStyle/>
            <a:p>
              <a:r>
                <a:rPr lang="ja-JP" altLang="en-US" sz="2800" dirty="0" smtClean="0"/>
                <a:t>物語</a:t>
              </a:r>
              <a:endParaRPr lang="en-US" altLang="ja-JP" sz="2800" dirty="0" smtClean="0"/>
            </a:p>
            <a:p>
              <a:r>
                <a:rPr kumimoji="1" lang="ja-JP" altLang="en-US" sz="2800" dirty="0"/>
                <a:t>広告</a:t>
              </a:r>
            </a:p>
          </p:txBody>
        </p:sp>
        <p:sp>
          <p:nvSpPr>
            <p:cNvPr id="22" name="テキスト ボックス 21"/>
            <p:cNvSpPr txBox="1"/>
            <p:nvPr/>
          </p:nvSpPr>
          <p:spPr>
            <a:xfrm>
              <a:off x="2242555" y="2923548"/>
              <a:ext cx="902811" cy="954107"/>
            </a:xfrm>
            <a:prstGeom prst="rect">
              <a:avLst/>
            </a:prstGeom>
            <a:no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認知</a:t>
              </a:r>
              <a:endParaRPr kumimoji="1" lang="ja-JP" altLang="en-US" sz="2800" dirty="0"/>
            </a:p>
          </p:txBody>
        </p:sp>
        <p:sp>
          <p:nvSpPr>
            <p:cNvPr id="23" name="テキスト ボックス 22"/>
            <p:cNvSpPr txBox="1"/>
            <p:nvPr/>
          </p:nvSpPr>
          <p:spPr>
            <a:xfrm>
              <a:off x="3729943" y="2948517"/>
              <a:ext cx="902811" cy="954107"/>
            </a:xfrm>
            <a:prstGeom prst="rect">
              <a:avLst/>
            </a:prstGeom>
            <a:solidFill>
              <a:srgbClr val="FFC000"/>
            </a:solidFill>
            <a:ln>
              <a:solidFill>
                <a:schemeClr val="tx1"/>
              </a:solidFill>
            </a:ln>
          </p:spPr>
          <p:txBody>
            <a:bodyPr wrap="none" rtlCol="0">
              <a:spAutoFit/>
            </a:bodyPr>
            <a:lstStyle/>
            <a:p>
              <a:r>
                <a:rPr kumimoji="1" lang="ja-JP" altLang="en-US" sz="2800" dirty="0" smtClean="0"/>
                <a:t>感情</a:t>
              </a:r>
              <a:endParaRPr kumimoji="1" lang="en-US" altLang="ja-JP" sz="2800" dirty="0" smtClean="0"/>
            </a:p>
            <a:p>
              <a:r>
                <a:rPr lang="ja-JP" altLang="en-US" sz="2800" dirty="0"/>
                <a:t>移入</a:t>
              </a:r>
              <a:endParaRPr kumimoji="1" lang="ja-JP" altLang="en-US" sz="2800" dirty="0"/>
            </a:p>
          </p:txBody>
        </p:sp>
        <p:sp>
          <p:nvSpPr>
            <p:cNvPr id="24" name="テキスト ボックス 23"/>
            <p:cNvSpPr txBox="1"/>
            <p:nvPr/>
          </p:nvSpPr>
          <p:spPr>
            <a:xfrm>
              <a:off x="5222754" y="3003248"/>
              <a:ext cx="1670650" cy="830997"/>
            </a:xfrm>
            <a:prstGeom prst="rect">
              <a:avLst/>
            </a:prstGeom>
            <a:solidFill>
              <a:schemeClr val="bg1"/>
            </a:solidFill>
            <a:ln>
              <a:solidFill>
                <a:schemeClr val="tx1"/>
              </a:solidFill>
            </a:ln>
          </p:spPr>
          <p:txBody>
            <a:bodyPr wrap="none" rtlCol="0">
              <a:spAutoFit/>
            </a:bodyPr>
            <a:lstStyle/>
            <a:p>
              <a:r>
                <a:rPr kumimoji="1" lang="ja-JP" altLang="en-US" sz="2400" dirty="0" smtClean="0"/>
                <a:t>広告に</a:t>
              </a:r>
              <a:endParaRPr kumimoji="1" lang="en-US" altLang="ja-JP" sz="2400" dirty="0" smtClean="0"/>
            </a:p>
            <a:p>
              <a:r>
                <a:rPr kumimoji="1" lang="ja-JP" altLang="en-US" sz="2400" dirty="0" smtClean="0"/>
                <a:t>対する態度</a:t>
              </a:r>
              <a:endParaRPr kumimoji="1" lang="ja-JP" altLang="en-US" sz="2400" dirty="0"/>
            </a:p>
          </p:txBody>
        </p:sp>
        <p:sp>
          <p:nvSpPr>
            <p:cNvPr id="25" name="テキスト ボックス 24"/>
            <p:cNvSpPr txBox="1"/>
            <p:nvPr/>
          </p:nvSpPr>
          <p:spPr>
            <a:xfrm>
              <a:off x="7272675" y="3010071"/>
              <a:ext cx="1670650" cy="830997"/>
            </a:xfrm>
            <a:prstGeom prst="rect">
              <a:avLst/>
            </a:prstGeom>
            <a:solidFill>
              <a:schemeClr val="bg1"/>
            </a:solidFill>
            <a:ln>
              <a:solidFill>
                <a:schemeClr val="tx1"/>
              </a:solidFill>
            </a:ln>
          </p:spPr>
          <p:txBody>
            <a:bodyPr wrap="none" rtlCol="0">
              <a:spAutoFit/>
            </a:bodyPr>
            <a:lstStyle/>
            <a:p>
              <a:r>
                <a:rPr kumimoji="1" lang="ja-JP" altLang="en-US" sz="2400" dirty="0" smtClean="0"/>
                <a:t>ブランドに</a:t>
              </a:r>
              <a:endParaRPr kumimoji="1" lang="en-US" altLang="ja-JP" sz="2400" dirty="0" smtClean="0"/>
            </a:p>
            <a:p>
              <a:r>
                <a:rPr lang="ja-JP" altLang="en-US" sz="2400" dirty="0" smtClean="0"/>
                <a:t>対する態度</a:t>
              </a:r>
              <a:endParaRPr kumimoji="1" lang="ja-JP" altLang="en-US" sz="2400" dirty="0"/>
            </a:p>
          </p:txBody>
        </p:sp>
        <p:cxnSp>
          <p:nvCxnSpPr>
            <p:cNvPr id="26" name="直線矢印コネクタ 25"/>
            <p:cNvCxnSpPr>
              <a:stCxn id="22" idx="3"/>
            </p:cNvCxnSpPr>
            <p:nvPr/>
          </p:nvCxnSpPr>
          <p:spPr>
            <a:xfrm flipV="1">
              <a:off x="3145366" y="3400601"/>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27" name="直線矢印コネクタ 26"/>
            <p:cNvCxnSpPr/>
            <p:nvPr/>
          </p:nvCxnSpPr>
          <p:spPr>
            <a:xfrm flipV="1">
              <a:off x="4638177" y="3396210"/>
              <a:ext cx="584577" cy="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cxnSp>
          <p:nvCxnSpPr>
            <p:cNvPr id="28" name="直線矢印コネクタ 27"/>
            <p:cNvCxnSpPr>
              <a:endCxn id="25" idx="1"/>
            </p:cNvCxnSpPr>
            <p:nvPr/>
          </p:nvCxnSpPr>
          <p:spPr>
            <a:xfrm>
              <a:off x="6873874" y="3414360"/>
              <a:ext cx="398801" cy="11210"/>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
          <p:nvSpPr>
            <p:cNvPr id="29" name="正方形/長方形 28"/>
            <p:cNvSpPr/>
            <p:nvPr/>
          </p:nvSpPr>
          <p:spPr>
            <a:xfrm>
              <a:off x="3145366" y="4005064"/>
              <a:ext cx="706554" cy="360040"/>
            </a:xfrm>
            <a:prstGeom prst="rect">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共感</a:t>
              </a:r>
              <a:endParaRPr kumimoji="1" lang="ja-JP" altLang="en-US" dirty="0"/>
            </a:p>
          </p:txBody>
        </p:sp>
      </p:grpSp>
      <p:cxnSp>
        <p:nvCxnSpPr>
          <p:cNvPr id="12" name="直線コネクタ 11"/>
          <p:cNvCxnSpPr/>
          <p:nvPr/>
        </p:nvCxnSpPr>
        <p:spPr>
          <a:xfrm flipH="1">
            <a:off x="3853059" y="2932063"/>
            <a:ext cx="508" cy="660939"/>
          </a:xfrm>
          <a:prstGeom prst="line">
            <a:avLst/>
          </a:prstGeom>
          <a:ln/>
        </p:spPr>
        <p:style>
          <a:lnRef idx="1">
            <a:schemeClr val="dk1"/>
          </a:lnRef>
          <a:fillRef idx="0">
            <a:schemeClr val="dk1"/>
          </a:fillRef>
          <a:effectRef idx="0">
            <a:schemeClr val="dk1"/>
          </a:effectRef>
          <a:fontRef idx="minor">
            <a:schemeClr val="tx1"/>
          </a:fontRef>
        </p:style>
      </p:cxnSp>
      <p:sp>
        <p:nvSpPr>
          <p:cNvPr id="4" name="テキスト ボックス 3"/>
          <p:cNvSpPr txBox="1"/>
          <p:nvPr/>
        </p:nvSpPr>
        <p:spPr>
          <a:xfrm>
            <a:off x="3025669" y="491247"/>
            <a:ext cx="3467616"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感情移入するには</a:t>
            </a:r>
            <a:endParaRPr kumimoji="1" lang="ja-JP" altLang="en-US" sz="3200" dirty="0">
              <a:latin typeface="メイリオ" pitchFamily="50" charset="-128"/>
              <a:ea typeface="メイリオ" pitchFamily="50" charset="-128"/>
              <a:cs typeface="メイリオ" pitchFamily="50" charset="-128"/>
            </a:endParaRPr>
          </a:p>
        </p:txBody>
      </p:sp>
      <p:cxnSp>
        <p:nvCxnSpPr>
          <p:cNvPr id="30" name="直線矢印コネクタ 29"/>
          <p:cNvCxnSpPr/>
          <p:nvPr/>
        </p:nvCxnSpPr>
        <p:spPr>
          <a:xfrm>
            <a:off x="1405296" y="2425750"/>
            <a:ext cx="520375" cy="4391"/>
          </a:xfrm>
          <a:prstGeom prst="straightConnector1">
            <a:avLst/>
          </a:prstGeom>
          <a:ln w="12700">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147903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467544" y="1397691"/>
            <a:ext cx="3312368" cy="461665"/>
          </a:xfrm>
          <a:prstGeom prst="rect">
            <a:avLst/>
          </a:prstGeom>
          <a:noFill/>
        </p:spPr>
        <p:txBody>
          <a:bodyPr wrap="square" rtlCol="0">
            <a:spAutoFit/>
          </a:bodyPr>
          <a:lstStyle/>
          <a:p>
            <a:r>
              <a:rPr kumimoji="1" lang="ja-JP" altLang="en-US" sz="2400" dirty="0" smtClean="0">
                <a:latin typeface="メイリオ" pitchFamily="50" charset="-128"/>
                <a:ea typeface="メイリオ" pitchFamily="50" charset="-128"/>
                <a:cs typeface="メイリオ" pitchFamily="50" charset="-128"/>
              </a:rPr>
              <a:t>感情移入とは？</a:t>
            </a:r>
            <a:endParaRPr kumimoji="1" lang="ja-JP" altLang="en-US" sz="2400" dirty="0">
              <a:latin typeface="メイリオ" pitchFamily="50" charset="-128"/>
              <a:ea typeface="メイリオ" pitchFamily="50" charset="-128"/>
              <a:cs typeface="メイリオ" pitchFamily="50" charset="-128"/>
            </a:endParaRPr>
          </a:p>
        </p:txBody>
      </p:sp>
      <p:sp>
        <p:nvSpPr>
          <p:cNvPr id="5" name="テキスト ボックス 4"/>
          <p:cNvSpPr txBox="1"/>
          <p:nvPr/>
        </p:nvSpPr>
        <p:spPr>
          <a:xfrm>
            <a:off x="467544" y="1957108"/>
            <a:ext cx="8208912" cy="1292662"/>
          </a:xfrm>
          <a:prstGeom prst="rect">
            <a:avLst/>
          </a:prstGeom>
          <a:noFill/>
          <a:ln>
            <a:solidFill>
              <a:schemeClr val="tx1"/>
            </a:solidFill>
          </a:ln>
        </p:spPr>
        <p:txBody>
          <a:bodyPr wrap="square" rtlCol="0">
            <a:spAutoFit/>
          </a:bodyPr>
          <a:lstStyle/>
          <a:p>
            <a:pPr>
              <a:lnSpc>
                <a:spcPct val="150000"/>
              </a:lnSpc>
            </a:pPr>
            <a:r>
              <a:rPr kumimoji="1" lang="ja-JP" altLang="en-US" sz="2000" dirty="0" smtClean="0">
                <a:latin typeface="メイリオ" pitchFamily="50" charset="-128"/>
                <a:ea typeface="メイリオ" pitchFamily="50" charset="-128"/>
                <a:cs typeface="メイリオ" pitchFamily="50" charset="-128"/>
              </a:rPr>
              <a:t>自分の感情や精神をほかの人や自然、芸術作品などに</a:t>
            </a:r>
            <a:r>
              <a:rPr kumimoji="1" lang="ja-JP" altLang="en-US" sz="2000" b="1" dirty="0" smtClean="0">
                <a:latin typeface="メイリオ" pitchFamily="50" charset="-128"/>
                <a:ea typeface="メイリオ" pitchFamily="50" charset="-128"/>
                <a:cs typeface="メイリオ" pitchFamily="50" charset="-128"/>
              </a:rPr>
              <a:t>投射する</a:t>
            </a:r>
            <a:r>
              <a:rPr kumimoji="1" lang="ja-JP" altLang="en-US" sz="2000" dirty="0" smtClean="0">
                <a:latin typeface="メイリオ" pitchFamily="50" charset="-128"/>
                <a:ea typeface="メイリオ" pitchFamily="50" charset="-128"/>
                <a:cs typeface="メイリオ" pitchFamily="50" charset="-128"/>
              </a:rPr>
              <a:t>ことで、それらと</a:t>
            </a:r>
            <a:r>
              <a:rPr kumimoji="1" lang="ja-JP" altLang="en-US" sz="2000" b="1" dirty="0" smtClean="0">
                <a:latin typeface="メイリオ" pitchFamily="50" charset="-128"/>
                <a:ea typeface="メイリオ" pitchFamily="50" charset="-128"/>
                <a:cs typeface="メイリオ" pitchFamily="50" charset="-128"/>
              </a:rPr>
              <a:t>自分との融合</a:t>
            </a:r>
            <a:r>
              <a:rPr kumimoji="1" lang="ja-JP" altLang="en-US" sz="2000" dirty="0" smtClean="0">
                <a:latin typeface="メイリオ" pitchFamily="50" charset="-128"/>
                <a:ea typeface="メイリオ" pitchFamily="50" charset="-128"/>
                <a:cs typeface="メイリオ" pitchFamily="50" charset="-128"/>
              </a:rPr>
              <a:t>を感じる意識作用。</a:t>
            </a:r>
            <a:r>
              <a:rPr lang="ja-JP" altLang="en-US" dirty="0">
                <a:latin typeface="メイリオ" pitchFamily="50" charset="-128"/>
                <a:ea typeface="メイリオ" pitchFamily="50" charset="-128"/>
                <a:cs typeface="メイリオ" pitchFamily="50" charset="-128"/>
              </a:rPr>
              <a:t>　</a:t>
            </a:r>
            <a:r>
              <a:rPr lang="ja-JP" altLang="en-US" dirty="0" smtClean="0">
                <a:latin typeface="メイリオ" pitchFamily="50" charset="-128"/>
                <a:ea typeface="メイリオ" pitchFamily="50" charset="-128"/>
                <a:cs typeface="メイリオ" pitchFamily="50" charset="-128"/>
              </a:rPr>
              <a:t>　　　　　　　　　　　　　　　　　　　　　　　　　　　　　　　　　　　　　　　　　　　　　　　　</a:t>
            </a:r>
            <a:endParaRPr lang="en-US" altLang="ja-JP" dirty="0" smtClean="0">
              <a:latin typeface="メイリオ" pitchFamily="50" charset="-128"/>
              <a:ea typeface="メイリオ" pitchFamily="50" charset="-128"/>
              <a:cs typeface="メイリオ" pitchFamily="50" charset="-128"/>
            </a:endParaRPr>
          </a:p>
          <a:p>
            <a:pPr>
              <a:lnSpc>
                <a:spcPct val="150000"/>
              </a:lnSpc>
            </a:pPr>
            <a:r>
              <a:rPr lang="ja-JP" altLang="en-US" sz="1200" dirty="0">
                <a:latin typeface="メイリオ" pitchFamily="50" charset="-128"/>
                <a:ea typeface="メイリオ" pitchFamily="50" charset="-128"/>
                <a:cs typeface="メイリオ" pitchFamily="50" charset="-128"/>
              </a:rPr>
              <a:t>　</a:t>
            </a:r>
            <a:r>
              <a:rPr lang="ja-JP" altLang="en-US" sz="1200" dirty="0" smtClean="0">
                <a:latin typeface="メイリオ" pitchFamily="50" charset="-128"/>
                <a:ea typeface="メイリオ" pitchFamily="50" charset="-128"/>
                <a:cs typeface="メイリオ" pitchFamily="50" charset="-128"/>
              </a:rPr>
              <a:t>　　　　　　　　　　　　　　　　　　　　　　　　　　　　　　　　　　　　　　　　　</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大辞泉</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第</a:t>
            </a:r>
            <a:r>
              <a:rPr lang="ja-JP" altLang="en-US" sz="1200" dirty="0">
                <a:latin typeface="メイリオ" pitchFamily="50" charset="-128"/>
                <a:ea typeface="メイリオ" pitchFamily="50" charset="-128"/>
                <a:cs typeface="メイリオ" pitchFamily="50" charset="-128"/>
              </a:rPr>
              <a:t>二</a:t>
            </a:r>
            <a:r>
              <a:rPr lang="ja-JP" altLang="en-US" sz="1200" dirty="0" smtClean="0">
                <a:latin typeface="メイリオ" pitchFamily="50" charset="-128"/>
                <a:ea typeface="メイリオ" pitchFamily="50" charset="-128"/>
                <a:cs typeface="メイリオ" pitchFamily="50" charset="-128"/>
              </a:rPr>
              <a:t>版</a:t>
            </a:r>
            <a:endParaRPr kumimoji="1" lang="ja-JP" altLang="en-US" sz="1200" dirty="0">
              <a:latin typeface="メイリオ" pitchFamily="50" charset="-128"/>
              <a:ea typeface="メイリオ" pitchFamily="50" charset="-128"/>
              <a:cs typeface="メイリオ" pitchFamily="50" charset="-128"/>
            </a:endParaRPr>
          </a:p>
        </p:txBody>
      </p:sp>
      <p:sp>
        <p:nvSpPr>
          <p:cNvPr id="6" name="下矢印 5"/>
          <p:cNvSpPr/>
          <p:nvPr/>
        </p:nvSpPr>
        <p:spPr>
          <a:xfrm>
            <a:off x="3419872" y="3429000"/>
            <a:ext cx="1440160" cy="1152128"/>
          </a:xfrm>
          <a:prstGeom prst="downArrow">
            <a:avLst/>
          </a:prstGeom>
          <a:solidFill>
            <a:srgbClr val="FFC000"/>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8" name="角丸四角形 7"/>
          <p:cNvSpPr/>
          <p:nvPr/>
        </p:nvSpPr>
        <p:spPr>
          <a:xfrm>
            <a:off x="679528" y="5085184"/>
            <a:ext cx="7352895" cy="914400"/>
          </a:xfrm>
          <a:prstGeom prst="roundRect">
            <a:avLst/>
          </a:prstGeom>
          <a:solidFill>
            <a:srgbClr val="026EE4"/>
          </a:solidFill>
          <a:ln>
            <a:solidFill>
              <a:srgbClr val="026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bg1"/>
                </a:solidFill>
                <a:latin typeface="メイリオ" pitchFamily="50" charset="-128"/>
                <a:ea typeface="メイリオ" pitchFamily="50" charset="-128"/>
                <a:cs typeface="メイリオ" pitchFamily="50" charset="-128"/>
              </a:rPr>
              <a:t>物語の登場人物と共通点があれば感情移入しやすいのでは？</a:t>
            </a:r>
          </a:p>
        </p:txBody>
      </p:sp>
      <p:cxnSp>
        <p:nvCxnSpPr>
          <p:cNvPr id="10" name="直線コネクタ 9"/>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2" name="正方形/長方形 11"/>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sp>
        <p:nvSpPr>
          <p:cNvPr id="2" name="テキスト ボックス 1"/>
          <p:cNvSpPr txBox="1"/>
          <p:nvPr/>
        </p:nvSpPr>
        <p:spPr>
          <a:xfrm>
            <a:off x="3203848" y="422997"/>
            <a:ext cx="3057247"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感情</a:t>
            </a:r>
            <a:r>
              <a:rPr lang="ja-JP" altLang="en-US" sz="3200" dirty="0" smtClean="0">
                <a:latin typeface="メイリオ" pitchFamily="50" charset="-128"/>
                <a:ea typeface="メイリオ" pitchFamily="50" charset="-128"/>
                <a:cs typeface="メイリオ" pitchFamily="50" charset="-128"/>
              </a:rPr>
              <a:t>移入の条件</a:t>
            </a:r>
            <a:endParaRPr kumimoji="1" lang="ja-JP" altLang="en-US"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21276004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2258149"/>
            <a:ext cx="1909253" cy="2708279"/>
          </a:xfrm>
          <a:prstGeom prst="rect">
            <a:avLst/>
          </a:prstGeom>
        </p:spPr>
      </p:pic>
      <p:pic>
        <p:nvPicPr>
          <p:cNvPr id="6" name="図 5"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0389" y="2242458"/>
            <a:ext cx="2016224" cy="2708279"/>
          </a:xfrm>
          <a:prstGeom prst="rect">
            <a:avLst/>
          </a:prstGeom>
        </p:spPr>
      </p:pic>
      <p:sp>
        <p:nvSpPr>
          <p:cNvPr id="7" name="テキスト ボックス 6"/>
          <p:cNvSpPr txBox="1"/>
          <p:nvPr/>
        </p:nvSpPr>
        <p:spPr>
          <a:xfrm>
            <a:off x="1259632" y="1135862"/>
            <a:ext cx="7703560" cy="461665"/>
          </a:xfrm>
          <a:prstGeom prst="rect">
            <a:avLst/>
          </a:prstGeom>
          <a:noFill/>
        </p:spPr>
        <p:txBody>
          <a:bodyPr wrap="square" rtlCol="0">
            <a:spAutoFit/>
          </a:bodyPr>
          <a:lstStyle/>
          <a:p>
            <a:r>
              <a:rPr lang="ja-JP" altLang="en-US" sz="2400" dirty="0" smtClean="0">
                <a:latin typeface="メイリオ" pitchFamily="50" charset="-128"/>
                <a:ea typeface="メイリオ" pitchFamily="50" charset="-128"/>
                <a:cs typeface="メイリオ" pitchFamily="50" charset="-128"/>
              </a:rPr>
              <a:t>確かに自分</a:t>
            </a:r>
            <a:r>
              <a:rPr lang="ja-JP" altLang="en-US" sz="2400" dirty="0">
                <a:latin typeface="メイリオ" pitchFamily="50" charset="-128"/>
                <a:ea typeface="メイリオ" pitchFamily="50" charset="-128"/>
                <a:cs typeface="メイリオ" pitchFamily="50" charset="-128"/>
              </a:rPr>
              <a:t>と</a:t>
            </a:r>
            <a:r>
              <a:rPr lang="ja-JP" altLang="en-US" sz="2400" dirty="0" smtClean="0">
                <a:latin typeface="メイリオ" pitchFamily="50" charset="-128"/>
                <a:ea typeface="メイリオ" pitchFamily="50" charset="-128"/>
                <a:cs typeface="メイリオ" pitchFamily="50" charset="-128"/>
              </a:rPr>
              <a:t>の共通点があれば感情移入しやすい！！</a:t>
            </a:r>
            <a:endParaRPr kumimoji="1" lang="ja-JP" altLang="en-US" sz="2400" dirty="0">
              <a:latin typeface="メイリオ" pitchFamily="50" charset="-128"/>
              <a:ea typeface="メイリオ" pitchFamily="50" charset="-128"/>
              <a:cs typeface="メイリオ" pitchFamily="50" charset="-128"/>
            </a:endParaRPr>
          </a:p>
        </p:txBody>
      </p:sp>
      <p:pic>
        <p:nvPicPr>
          <p:cNvPr id="1026" name="Picture 2" descr="C:\Program Files\Microsoft Office\MEDIA\CAGCAT10\j0293844.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762" y="1198745"/>
            <a:ext cx="721376" cy="758565"/>
          </a:xfrm>
          <a:prstGeom prst="rect">
            <a:avLst/>
          </a:prstGeom>
          <a:noFill/>
          <a:extLst>
            <a:ext uri="{909E8E84-426E-40DD-AFC4-6F175D3DCCD1}">
              <a14:hiddenFill xmlns:a14="http://schemas.microsoft.com/office/drawing/2010/main">
                <a:solidFill>
                  <a:srgbClr val="FFFFFF"/>
                </a:solidFill>
              </a14:hiddenFill>
            </a:ext>
          </a:extLst>
        </p:spPr>
      </p:pic>
      <p:sp>
        <p:nvSpPr>
          <p:cNvPr id="10" name="角丸四角形 9"/>
          <p:cNvSpPr/>
          <p:nvPr/>
        </p:nvSpPr>
        <p:spPr>
          <a:xfrm>
            <a:off x="395536" y="5517232"/>
            <a:ext cx="8424936" cy="1124744"/>
          </a:xfrm>
          <a:prstGeom prst="roundRect">
            <a:avLst/>
          </a:prstGeom>
          <a:solidFill>
            <a:srgbClr val="026EE4"/>
          </a:solidFill>
          <a:ln>
            <a:solidFill>
              <a:srgbClr val="026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1"/>
                </a:solidFill>
                <a:latin typeface="メイリオ" pitchFamily="50" charset="-128"/>
                <a:ea typeface="メイリオ" pitchFamily="50" charset="-128"/>
                <a:cs typeface="メイリオ" pitchFamily="50" charset="-128"/>
              </a:rPr>
              <a:t>これでは感情移入する人を限定してしまう。</a:t>
            </a:r>
            <a:endParaRPr kumimoji="1" lang="en-US" altLang="ja-JP" sz="2400" dirty="0" smtClean="0">
              <a:solidFill>
                <a:schemeClr val="bg1"/>
              </a:solidFill>
              <a:latin typeface="メイリオ" pitchFamily="50" charset="-128"/>
              <a:ea typeface="メイリオ" pitchFamily="50" charset="-128"/>
              <a:cs typeface="メイリオ" pitchFamily="50" charset="-128"/>
            </a:endParaRPr>
          </a:p>
          <a:p>
            <a:pPr algn="ctr"/>
            <a:r>
              <a:rPr lang="ja-JP" altLang="en-US" sz="2400" dirty="0" smtClean="0">
                <a:solidFill>
                  <a:schemeClr val="bg1"/>
                </a:solidFill>
                <a:latin typeface="メイリオ" pitchFamily="50" charset="-128"/>
                <a:ea typeface="メイリオ" pitchFamily="50" charset="-128"/>
                <a:cs typeface="メイリオ" pitchFamily="50" charset="-128"/>
              </a:rPr>
              <a:t>万人が共通して感情移入出来る要素はないのだろうか？？</a:t>
            </a:r>
            <a:endParaRPr kumimoji="1" lang="ja-JP" altLang="en-US" sz="2400" dirty="0">
              <a:solidFill>
                <a:schemeClr val="bg1"/>
              </a:solidFill>
              <a:latin typeface="メイリオ" pitchFamily="50" charset="-128"/>
              <a:ea typeface="メイリオ" pitchFamily="50" charset="-128"/>
              <a:cs typeface="メイリオ" pitchFamily="50" charset="-128"/>
            </a:endParaRPr>
          </a:p>
        </p:txBody>
      </p:sp>
      <p:sp>
        <p:nvSpPr>
          <p:cNvPr id="12" name="爆発 2 11"/>
          <p:cNvSpPr/>
          <p:nvPr/>
        </p:nvSpPr>
        <p:spPr>
          <a:xfrm>
            <a:off x="0" y="4485409"/>
            <a:ext cx="2159743" cy="1653468"/>
          </a:xfrm>
          <a:prstGeom prst="irregularSeal2">
            <a:avLst/>
          </a:prstGeom>
          <a:solidFill>
            <a:srgbClr val="F0FC5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smtClean="0">
                <a:solidFill>
                  <a:schemeClr val="tx1"/>
                </a:solidFill>
                <a:latin typeface="メイリオ" pitchFamily="50" charset="-128"/>
                <a:ea typeface="メイリオ" pitchFamily="50" charset="-128"/>
                <a:cs typeface="メイリオ" pitchFamily="50" charset="-128"/>
              </a:rPr>
              <a:t>しかし！！</a:t>
            </a:r>
            <a:endParaRPr kumimoji="1" lang="ja-JP" altLang="en-US" sz="1100" b="1" dirty="0">
              <a:solidFill>
                <a:schemeClr val="tx1"/>
              </a:solidFill>
              <a:latin typeface="メイリオ" pitchFamily="50" charset="-128"/>
              <a:ea typeface="メイリオ" pitchFamily="50" charset="-128"/>
              <a:cs typeface="メイリオ" pitchFamily="50" charset="-128"/>
            </a:endParaRPr>
          </a:p>
        </p:txBody>
      </p:sp>
      <p:cxnSp>
        <p:nvCxnSpPr>
          <p:cNvPr id="14" name="直線コネクタ 13"/>
          <p:cNvCxnSpPr/>
          <p:nvPr/>
        </p:nvCxnSpPr>
        <p:spPr>
          <a:xfrm>
            <a:off x="0" y="98072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5" name="テキスト ボックス 4"/>
          <p:cNvSpPr txBox="1"/>
          <p:nvPr/>
        </p:nvSpPr>
        <p:spPr>
          <a:xfrm>
            <a:off x="3635896" y="1565209"/>
            <a:ext cx="1569660" cy="507831"/>
          </a:xfrm>
          <a:prstGeom prst="rect">
            <a:avLst/>
          </a:prstGeom>
          <a:noFill/>
          <a:ln>
            <a:solidFill>
              <a:schemeClr val="tx1"/>
            </a:solidFill>
          </a:ln>
        </p:spPr>
        <p:txBody>
          <a:bodyPr wrap="none" rtlCol="0">
            <a:spAutoFit/>
          </a:bodyPr>
          <a:lstStyle/>
          <a:p>
            <a:pPr>
              <a:lnSpc>
                <a:spcPct val="150000"/>
              </a:lnSpc>
              <a:spcBef>
                <a:spcPts val="600"/>
              </a:spcBef>
              <a:spcAft>
                <a:spcPts val="1200"/>
              </a:spcAft>
            </a:pPr>
            <a:r>
              <a:rPr kumimoji="1" lang="ja-JP" altLang="en-US" dirty="0" smtClean="0">
                <a:latin typeface="メイリオ" pitchFamily="50" charset="-128"/>
                <a:ea typeface="メイリオ" pitchFamily="50" charset="-128"/>
                <a:cs typeface="メイリオ" pitchFamily="50" charset="-128"/>
              </a:rPr>
              <a:t>共通点が多い</a:t>
            </a:r>
            <a:endParaRPr kumimoji="1" lang="ja-JP" altLang="en-US" dirty="0">
              <a:latin typeface="メイリオ" pitchFamily="50" charset="-128"/>
              <a:ea typeface="メイリオ" pitchFamily="50" charset="-128"/>
              <a:cs typeface="メイリオ" pitchFamily="50" charset="-128"/>
            </a:endParaRPr>
          </a:p>
        </p:txBody>
      </p:sp>
      <p:sp>
        <p:nvSpPr>
          <p:cNvPr id="16" name="正方形/長方形 15"/>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sp>
        <p:nvSpPr>
          <p:cNvPr id="18" name="テキスト ボックス 17"/>
          <p:cNvSpPr txBox="1"/>
          <p:nvPr/>
        </p:nvSpPr>
        <p:spPr>
          <a:xfrm>
            <a:off x="3203848" y="422997"/>
            <a:ext cx="3467616"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感情</a:t>
            </a:r>
            <a:r>
              <a:rPr lang="ja-JP" altLang="en-US" sz="3200" dirty="0" smtClean="0">
                <a:latin typeface="メイリオ" pitchFamily="50" charset="-128"/>
                <a:ea typeface="メイリオ" pitchFamily="50" charset="-128"/>
                <a:cs typeface="メイリオ" pitchFamily="50" charset="-128"/>
              </a:rPr>
              <a:t>移入の条件②</a:t>
            </a:r>
            <a:endParaRPr kumimoji="1" lang="ja-JP" altLang="en-US"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8841086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1916832"/>
            <a:ext cx="2060828" cy="2899059"/>
          </a:xfrm>
          <a:prstGeom prst="rect">
            <a:avLst/>
          </a:prstGeom>
        </p:spPr>
      </p:pic>
      <p:pic>
        <p:nvPicPr>
          <p:cNvPr id="7" name="図 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0152" y="1969768"/>
            <a:ext cx="2098114" cy="2827451"/>
          </a:xfrm>
          <a:prstGeom prst="rect">
            <a:avLst/>
          </a:prstGeom>
        </p:spPr>
      </p:pic>
      <p:sp>
        <p:nvSpPr>
          <p:cNvPr id="9" name="角丸四角形 8"/>
          <p:cNvSpPr/>
          <p:nvPr/>
        </p:nvSpPr>
        <p:spPr>
          <a:xfrm>
            <a:off x="685949" y="5253802"/>
            <a:ext cx="7776864" cy="914400"/>
          </a:xfrm>
          <a:prstGeom prst="roundRect">
            <a:avLst/>
          </a:prstGeom>
          <a:solidFill>
            <a:srgbClr val="026EE4"/>
          </a:solidFill>
          <a:ln>
            <a:solidFill>
              <a:srgbClr val="026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smtClean="0">
                <a:solidFill>
                  <a:schemeClr val="bg1"/>
                </a:solidFill>
                <a:latin typeface="メイリオ" pitchFamily="50" charset="-128"/>
                <a:ea typeface="メイリオ" pitchFamily="50" charset="-128"/>
                <a:cs typeface="メイリオ" pitchFamily="50" charset="-128"/>
              </a:rPr>
              <a:t>自分</a:t>
            </a:r>
            <a:r>
              <a:rPr lang="ja-JP" altLang="en-US" sz="2000" b="1" dirty="0">
                <a:solidFill>
                  <a:schemeClr val="bg1"/>
                </a:solidFill>
                <a:latin typeface="メイリオ" pitchFamily="50" charset="-128"/>
                <a:ea typeface="メイリオ" pitchFamily="50" charset="-128"/>
                <a:cs typeface="メイリオ" pitchFamily="50" charset="-128"/>
              </a:rPr>
              <a:t>との共通点</a:t>
            </a:r>
            <a:r>
              <a:rPr lang="ja-JP" altLang="en-US" sz="2000" b="1" dirty="0" smtClean="0">
                <a:solidFill>
                  <a:schemeClr val="bg1"/>
                </a:solidFill>
                <a:latin typeface="メイリオ" pitchFamily="50" charset="-128"/>
                <a:ea typeface="メイリオ" pitchFamily="50" charset="-128"/>
                <a:cs typeface="メイリオ" pitchFamily="50" charset="-128"/>
              </a:rPr>
              <a:t>があまり</a:t>
            </a:r>
            <a:r>
              <a:rPr lang="ja-JP" altLang="en-US" sz="2000" b="1" dirty="0">
                <a:solidFill>
                  <a:schemeClr val="bg1"/>
                </a:solidFill>
                <a:latin typeface="メイリオ" pitchFamily="50" charset="-128"/>
                <a:ea typeface="メイリオ" pitchFamily="50" charset="-128"/>
                <a:cs typeface="メイリオ" pitchFamily="50" charset="-128"/>
              </a:rPr>
              <a:t>なくても感情移入する気がした。</a:t>
            </a:r>
            <a:endParaRPr lang="en-US" altLang="ja-JP" sz="2000" b="1" dirty="0">
              <a:solidFill>
                <a:schemeClr val="bg1"/>
              </a:solidFill>
              <a:latin typeface="メイリオ" pitchFamily="50" charset="-128"/>
              <a:ea typeface="メイリオ" pitchFamily="50" charset="-128"/>
              <a:cs typeface="メイリオ" pitchFamily="50" charset="-128"/>
            </a:endParaRPr>
          </a:p>
          <a:p>
            <a:pPr algn="ctr"/>
            <a:r>
              <a:rPr lang="ja-JP" altLang="en-US" sz="2000" b="1" dirty="0" smtClean="0">
                <a:solidFill>
                  <a:schemeClr val="bg1"/>
                </a:solidFill>
                <a:latin typeface="メイリオ" pitchFamily="50" charset="-128"/>
                <a:ea typeface="メイリオ" pitchFamily="50" charset="-128"/>
                <a:cs typeface="メイリオ" pitchFamily="50" charset="-128"/>
              </a:rPr>
              <a:t>共通点以外にも何か感情移入する要素があるのではないか？？</a:t>
            </a:r>
            <a:endParaRPr lang="ja-JP" altLang="en-US" sz="2000" b="1" dirty="0">
              <a:solidFill>
                <a:schemeClr val="bg1"/>
              </a:solidFill>
              <a:latin typeface="メイリオ" pitchFamily="50" charset="-128"/>
              <a:ea typeface="メイリオ" pitchFamily="50" charset="-128"/>
              <a:cs typeface="メイリオ" pitchFamily="50" charset="-128"/>
            </a:endParaRPr>
          </a:p>
        </p:txBody>
      </p:sp>
      <p:sp>
        <p:nvSpPr>
          <p:cNvPr id="4" name="テキスト ボックス 3"/>
          <p:cNvSpPr txBox="1"/>
          <p:nvPr/>
        </p:nvSpPr>
        <p:spPr>
          <a:xfrm>
            <a:off x="3750690" y="1196752"/>
            <a:ext cx="1601015" cy="507831"/>
          </a:xfrm>
          <a:prstGeom prst="rect">
            <a:avLst/>
          </a:prstGeom>
          <a:noFill/>
          <a:ln>
            <a:solidFill>
              <a:schemeClr val="tx1"/>
            </a:solidFill>
          </a:ln>
        </p:spPr>
        <p:txBody>
          <a:bodyPr wrap="square" rtlCol="0">
            <a:spAutoFit/>
          </a:bodyPr>
          <a:lstStyle/>
          <a:p>
            <a:pPr>
              <a:lnSpc>
                <a:spcPct val="150000"/>
              </a:lnSpc>
              <a:spcBef>
                <a:spcPts val="600"/>
              </a:spcBef>
              <a:spcAft>
                <a:spcPts val="1200"/>
              </a:spcAft>
            </a:pPr>
            <a:r>
              <a:rPr kumimoji="1" lang="ja-JP" altLang="en-US" dirty="0" smtClean="0">
                <a:latin typeface="メイリオ" pitchFamily="50" charset="-128"/>
                <a:ea typeface="メイリオ" pitchFamily="50" charset="-128"/>
                <a:cs typeface="メイリオ" pitchFamily="50" charset="-128"/>
              </a:rPr>
              <a:t>共通点少ない</a:t>
            </a:r>
            <a:endParaRPr kumimoji="1" lang="ja-JP" altLang="en-US" dirty="0">
              <a:latin typeface="メイリオ" pitchFamily="50" charset="-128"/>
              <a:ea typeface="メイリオ" pitchFamily="50" charset="-128"/>
              <a:cs typeface="メイリオ" pitchFamily="50" charset="-128"/>
            </a:endParaRPr>
          </a:p>
        </p:txBody>
      </p:sp>
      <p:cxnSp>
        <p:nvCxnSpPr>
          <p:cNvPr id="10" name="直線コネクタ 9"/>
          <p:cNvCxnSpPr/>
          <p:nvPr/>
        </p:nvCxnSpPr>
        <p:spPr>
          <a:xfrm>
            <a:off x="4762" y="10116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2801662" y="426869"/>
            <a:ext cx="3467616"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感情</a:t>
            </a:r>
            <a:r>
              <a:rPr lang="ja-JP" altLang="en-US" sz="3200" dirty="0" smtClean="0">
                <a:latin typeface="メイリオ" pitchFamily="50" charset="-128"/>
                <a:ea typeface="メイリオ" pitchFamily="50" charset="-128"/>
                <a:cs typeface="メイリオ" pitchFamily="50" charset="-128"/>
              </a:rPr>
              <a:t>移入の条件③</a:t>
            </a:r>
            <a:endParaRPr kumimoji="1" lang="ja-JP" altLang="en-US" sz="3200" dirty="0">
              <a:latin typeface="メイリオ" pitchFamily="50" charset="-128"/>
              <a:ea typeface="メイリオ" pitchFamily="50" charset="-128"/>
              <a:cs typeface="メイリオ" pitchFamily="50" charset="-128"/>
            </a:endParaRPr>
          </a:p>
        </p:txBody>
      </p:sp>
      <p:sp>
        <p:nvSpPr>
          <p:cNvPr id="13" name="正方形/長方形 12"/>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2173601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251521" y="1912031"/>
            <a:ext cx="7416824" cy="400110"/>
          </a:xfrm>
          <a:prstGeom prst="rect">
            <a:avLst/>
          </a:prstGeom>
          <a:noFill/>
          <a:ln>
            <a:solidFill>
              <a:schemeClr val="bg1"/>
            </a:solidFill>
          </a:ln>
        </p:spPr>
        <p:txBody>
          <a:bodyPr wrap="square" rtlCol="0">
            <a:spAutoFit/>
          </a:bodyPr>
          <a:lstStyle/>
          <a:p>
            <a:r>
              <a:rPr lang="ja-JP" altLang="en-US" sz="2000" b="1" dirty="0" smtClean="0">
                <a:latin typeface="メイリオ" pitchFamily="50" charset="-128"/>
                <a:ea typeface="メイリオ" pitchFamily="50" charset="-128"/>
                <a:cs typeface="メイリオ" pitchFamily="50" charset="-128"/>
              </a:rPr>
              <a:t>共通点の少ない</a:t>
            </a:r>
            <a:r>
              <a:rPr lang="ja-JP" altLang="en-US" sz="2000" b="1" dirty="0">
                <a:latin typeface="メイリオ" pitchFamily="50" charset="-128"/>
                <a:ea typeface="メイリオ" pitchFamily="50" charset="-128"/>
                <a:cs typeface="メイリオ" pitchFamily="50" charset="-128"/>
              </a:rPr>
              <a:t>作品</a:t>
            </a:r>
            <a:r>
              <a:rPr lang="ja-JP" altLang="en-US" sz="2000" b="1" dirty="0" smtClean="0">
                <a:latin typeface="メイリオ" pitchFamily="50" charset="-128"/>
                <a:ea typeface="メイリオ" pitchFamily="50" charset="-128"/>
                <a:cs typeface="メイリオ" pitchFamily="50" charset="-128"/>
              </a:rPr>
              <a:t>には</a:t>
            </a:r>
            <a:r>
              <a:rPr kumimoji="1" lang="ja-JP" altLang="en-US" sz="2000" b="1" dirty="0" smtClean="0">
                <a:latin typeface="メイリオ" pitchFamily="50" charset="-128"/>
                <a:ea typeface="メイリオ" pitchFamily="50" charset="-128"/>
                <a:cs typeface="メイリオ" pitchFamily="50" charset="-128"/>
              </a:rPr>
              <a:t>別れや死という要素が含まれてい</a:t>
            </a:r>
            <a:r>
              <a:rPr lang="ja-JP" altLang="en-US" sz="2000" b="1" dirty="0">
                <a:latin typeface="メイリオ" pitchFamily="50" charset="-128"/>
                <a:ea typeface="メイリオ" pitchFamily="50" charset="-128"/>
                <a:cs typeface="メイリオ" pitchFamily="50" charset="-128"/>
              </a:rPr>
              <a:t>た！</a:t>
            </a:r>
            <a:endParaRPr kumimoji="1" lang="ja-JP" altLang="en-US" sz="2000" b="1" dirty="0">
              <a:latin typeface="メイリオ" pitchFamily="50" charset="-128"/>
              <a:ea typeface="メイリオ" pitchFamily="50" charset="-128"/>
              <a:cs typeface="メイリオ" pitchFamily="50" charset="-128"/>
            </a:endParaRPr>
          </a:p>
        </p:txBody>
      </p:sp>
      <p:sp>
        <p:nvSpPr>
          <p:cNvPr id="6" name="テキスト ボックス 5"/>
          <p:cNvSpPr txBox="1"/>
          <p:nvPr/>
        </p:nvSpPr>
        <p:spPr>
          <a:xfrm>
            <a:off x="270810" y="3206763"/>
            <a:ext cx="8525876" cy="1200329"/>
          </a:xfrm>
          <a:prstGeom prst="rect">
            <a:avLst/>
          </a:prstGeom>
          <a:noFill/>
          <a:ln>
            <a:solidFill>
              <a:schemeClr val="tx1"/>
            </a:solidFill>
          </a:ln>
        </p:spPr>
        <p:txBody>
          <a:bodyPr wrap="square" rtlCol="0">
            <a:spAutoFit/>
          </a:bodyPr>
          <a:lstStyle/>
          <a:p>
            <a:pPr>
              <a:lnSpc>
                <a:spcPct val="150000"/>
              </a:lnSpc>
            </a:pPr>
            <a:r>
              <a:rPr lang="ja-JP" altLang="ja-JP" dirty="0" smtClean="0">
                <a:latin typeface="メイリオ" pitchFamily="50" charset="-128"/>
                <a:ea typeface="メイリオ" pitchFamily="50" charset="-128"/>
                <a:cs typeface="メイリオ" pitchFamily="50" charset="-128"/>
              </a:rPr>
              <a:t>物語</a:t>
            </a:r>
            <a:r>
              <a:rPr lang="ja-JP" altLang="ja-JP" dirty="0">
                <a:latin typeface="メイリオ" pitchFamily="50" charset="-128"/>
                <a:ea typeface="メイリオ" pitchFamily="50" charset="-128"/>
                <a:cs typeface="メイリオ" pitchFamily="50" charset="-128"/>
              </a:rPr>
              <a:t>の中に別れや死という「</a:t>
            </a:r>
            <a:r>
              <a:rPr lang="ja-JP" altLang="ja-JP" b="1" dirty="0">
                <a:latin typeface="メイリオ" pitchFamily="50" charset="-128"/>
                <a:ea typeface="メイリオ" pitchFamily="50" charset="-128"/>
                <a:cs typeface="メイリオ" pitchFamily="50" charset="-128"/>
              </a:rPr>
              <a:t>有限を知覚</a:t>
            </a:r>
            <a:r>
              <a:rPr lang="ja-JP" altLang="ja-JP" dirty="0">
                <a:latin typeface="メイリオ" pitchFamily="50" charset="-128"/>
                <a:ea typeface="メイリオ" pitchFamily="50" charset="-128"/>
                <a:cs typeface="メイリオ" pitchFamily="50" charset="-128"/>
              </a:rPr>
              <a:t>」する展開が含まれること</a:t>
            </a:r>
            <a:r>
              <a:rPr lang="ja-JP" altLang="ja-JP" dirty="0" smtClean="0">
                <a:latin typeface="メイリオ" pitchFamily="50" charset="-128"/>
                <a:ea typeface="メイリオ" pitchFamily="50" charset="-128"/>
                <a:cs typeface="メイリオ" pitchFamily="50" charset="-128"/>
              </a:rPr>
              <a:t>で</a:t>
            </a:r>
            <a:r>
              <a:rPr lang="ja-JP" altLang="en-US" dirty="0" smtClean="0">
                <a:latin typeface="メイリオ" pitchFamily="50" charset="-128"/>
                <a:ea typeface="メイリオ" pitchFamily="50" charset="-128"/>
                <a:cs typeface="メイリオ" pitchFamily="50" charset="-128"/>
              </a:rPr>
              <a:t>、</a:t>
            </a:r>
            <a:r>
              <a:rPr lang="ja-JP" altLang="ja-JP" dirty="0" smtClean="0">
                <a:latin typeface="メイリオ" pitchFamily="50" charset="-128"/>
                <a:ea typeface="メイリオ" pitchFamily="50" charset="-128"/>
                <a:cs typeface="メイリオ" pitchFamily="50" charset="-128"/>
              </a:rPr>
              <a:t>愛情</a:t>
            </a:r>
            <a:r>
              <a:rPr lang="ja-JP" altLang="ja-JP" dirty="0">
                <a:latin typeface="メイリオ" pitchFamily="50" charset="-128"/>
                <a:ea typeface="メイリオ" pitchFamily="50" charset="-128"/>
                <a:cs typeface="メイリオ" pitchFamily="50" charset="-128"/>
              </a:rPr>
              <a:t>や達成という「</a:t>
            </a:r>
            <a:r>
              <a:rPr lang="ja-JP" altLang="ja-JP" b="1" dirty="0">
                <a:latin typeface="メイリオ" pitchFamily="50" charset="-128"/>
                <a:ea typeface="メイリオ" pitchFamily="50" charset="-128"/>
                <a:cs typeface="メイリオ" pitchFamily="50" charset="-128"/>
              </a:rPr>
              <a:t>価値</a:t>
            </a:r>
            <a:r>
              <a:rPr lang="ja-JP" altLang="ja-JP" dirty="0">
                <a:latin typeface="メイリオ" pitchFamily="50" charset="-128"/>
                <a:ea typeface="メイリオ" pitchFamily="50" charset="-128"/>
                <a:cs typeface="メイリオ" pitchFamily="50" charset="-128"/>
              </a:rPr>
              <a:t>」が描かれる</a:t>
            </a:r>
            <a:r>
              <a:rPr lang="ja-JP" altLang="ja-JP" dirty="0" smtClean="0">
                <a:latin typeface="メイリオ" pitchFamily="50" charset="-128"/>
                <a:ea typeface="メイリオ" pitchFamily="50" charset="-128"/>
                <a:cs typeface="メイリオ" pitchFamily="50" charset="-128"/>
              </a:rPr>
              <a:t>。</a:t>
            </a:r>
            <a:endParaRPr lang="en-US" altLang="ja-JP" dirty="0" smtClean="0">
              <a:latin typeface="メイリオ" pitchFamily="50" charset="-128"/>
              <a:ea typeface="メイリオ" pitchFamily="50" charset="-128"/>
              <a:cs typeface="メイリオ" pitchFamily="50" charset="-128"/>
            </a:endParaRPr>
          </a:p>
          <a:p>
            <a:pPr algn="r"/>
            <a:r>
              <a:rPr lang="ja-JP" altLang="en-US" dirty="0" smtClean="0">
                <a:latin typeface="メイリオ" pitchFamily="50" charset="-128"/>
                <a:ea typeface="メイリオ" pitchFamily="50" charset="-128"/>
                <a:cs typeface="メイリオ" pitchFamily="50" charset="-128"/>
              </a:rPr>
              <a:t>　　　　　　　　　　　　　　　　　　　　　　　　　　　</a:t>
            </a:r>
            <a:r>
              <a:rPr lang="ja-JP" altLang="en-US" sz="1400" dirty="0" smtClean="0">
                <a:latin typeface="メイリオ" pitchFamily="50" charset="-128"/>
                <a:ea typeface="メイリオ" pitchFamily="50" charset="-128"/>
                <a:cs typeface="メイリオ" pitchFamily="50" charset="-128"/>
              </a:rPr>
              <a:t>加藤　</a:t>
            </a:r>
            <a:r>
              <a:rPr lang="en-US" altLang="ja-JP" sz="1400" dirty="0" smtClean="0">
                <a:latin typeface="メイリオ" pitchFamily="50" charset="-128"/>
                <a:ea typeface="メイリオ" pitchFamily="50" charset="-128"/>
                <a:cs typeface="メイリオ" pitchFamily="50" charset="-128"/>
              </a:rPr>
              <a:t>(2013)</a:t>
            </a:r>
            <a:endParaRPr lang="ja-JP" altLang="ja-JP" sz="1400" dirty="0">
              <a:latin typeface="メイリオ" pitchFamily="50" charset="-128"/>
              <a:ea typeface="メイリオ" pitchFamily="50" charset="-128"/>
              <a:cs typeface="メイリオ" pitchFamily="50" charset="-128"/>
            </a:endParaRPr>
          </a:p>
        </p:txBody>
      </p:sp>
      <p:sp>
        <p:nvSpPr>
          <p:cNvPr id="8" name="角丸四角形 7"/>
          <p:cNvSpPr/>
          <p:nvPr/>
        </p:nvSpPr>
        <p:spPr>
          <a:xfrm>
            <a:off x="429159" y="5085184"/>
            <a:ext cx="8280920" cy="914400"/>
          </a:xfrm>
          <a:prstGeom prst="roundRect">
            <a:avLst/>
          </a:prstGeom>
          <a:solidFill>
            <a:srgbClr val="026EE4"/>
          </a:solidFill>
          <a:ln>
            <a:solidFill>
              <a:srgbClr val="026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smtClean="0">
                <a:solidFill>
                  <a:schemeClr val="bg1"/>
                </a:solidFill>
                <a:latin typeface="メイリオ" pitchFamily="50" charset="-128"/>
                <a:ea typeface="メイリオ" pitchFamily="50" charset="-128"/>
                <a:cs typeface="メイリオ" pitchFamily="50" charset="-128"/>
              </a:rPr>
              <a:t>有限が</a:t>
            </a:r>
            <a:r>
              <a:rPr lang="ja-JP" altLang="en-US" sz="2000" b="1" dirty="0">
                <a:solidFill>
                  <a:schemeClr val="bg1"/>
                </a:solidFill>
                <a:latin typeface="メイリオ" pitchFamily="50" charset="-128"/>
                <a:ea typeface="メイリオ" pitchFamily="50" charset="-128"/>
                <a:cs typeface="メイリオ" pitchFamily="50" charset="-128"/>
              </a:rPr>
              <a:t>物語にあること</a:t>
            </a:r>
            <a:r>
              <a:rPr lang="ja-JP" altLang="en-US" sz="2000" b="1" dirty="0" smtClean="0">
                <a:solidFill>
                  <a:schemeClr val="bg1"/>
                </a:solidFill>
                <a:latin typeface="メイリオ" pitchFamily="50" charset="-128"/>
                <a:ea typeface="メイリオ" pitchFamily="50" charset="-128"/>
                <a:cs typeface="メイリオ" pitchFamily="50" charset="-128"/>
              </a:rPr>
              <a:t>で感情</a:t>
            </a:r>
            <a:r>
              <a:rPr lang="ja-JP" altLang="en-US" sz="2000" b="1" dirty="0">
                <a:solidFill>
                  <a:schemeClr val="bg1"/>
                </a:solidFill>
                <a:latin typeface="メイリオ" pitchFamily="50" charset="-128"/>
                <a:ea typeface="メイリオ" pitchFamily="50" charset="-128"/>
                <a:cs typeface="メイリオ" pitchFamily="50" charset="-128"/>
              </a:rPr>
              <a:t>移入しやすくなると考えた！！</a:t>
            </a:r>
          </a:p>
        </p:txBody>
      </p:sp>
      <p:pic>
        <p:nvPicPr>
          <p:cNvPr id="2050" name="Picture 2" descr="C:\Users\a21352\AppData\Local\Microsoft\Windows\Temporary Internet Files\Content.IE5\WVNG7S1B\MC90041148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7408" y="1572761"/>
            <a:ext cx="1545014" cy="1489074"/>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直線コネクタ 9"/>
          <p:cNvCxnSpPr/>
          <p:nvPr/>
        </p:nvCxnSpPr>
        <p:spPr>
          <a:xfrm>
            <a:off x="0" y="101741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2922418" y="432635"/>
            <a:ext cx="3467616"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感情</a:t>
            </a:r>
            <a:r>
              <a:rPr lang="ja-JP" altLang="en-US" sz="3200" dirty="0" smtClean="0">
                <a:latin typeface="メイリオ" pitchFamily="50" charset="-128"/>
                <a:ea typeface="メイリオ" pitchFamily="50" charset="-128"/>
                <a:cs typeface="メイリオ" pitchFamily="50" charset="-128"/>
              </a:rPr>
              <a:t>移入の条件④</a:t>
            </a:r>
            <a:endParaRPr kumimoji="1" lang="ja-JP" altLang="en-US" sz="3200" dirty="0">
              <a:latin typeface="メイリオ" pitchFamily="50" charset="-128"/>
              <a:ea typeface="メイリオ" pitchFamily="50" charset="-128"/>
              <a:cs typeface="メイリオ" pitchFamily="50" charset="-128"/>
            </a:endParaRPr>
          </a:p>
        </p:txBody>
      </p:sp>
      <p:sp>
        <p:nvSpPr>
          <p:cNvPr id="13" name="正方形/長方形 12"/>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24682979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線コネクタ 5"/>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3451364" y="446073"/>
            <a:ext cx="1826141"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有限とは</a:t>
            </a:r>
            <a:endParaRPr kumimoji="1" lang="ja-JP" altLang="en-US" sz="3200" dirty="0">
              <a:latin typeface="メイリオ" pitchFamily="50" charset="-128"/>
              <a:ea typeface="メイリオ" pitchFamily="50" charset="-128"/>
              <a:cs typeface="メイリオ" pitchFamily="50" charset="-128"/>
            </a:endParaRPr>
          </a:p>
        </p:txBody>
      </p:sp>
      <p:sp>
        <p:nvSpPr>
          <p:cNvPr id="8" name="正方形/長方形 7"/>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sp>
        <p:nvSpPr>
          <p:cNvPr id="9" name="テキスト ボックス 8"/>
          <p:cNvSpPr txBox="1"/>
          <p:nvPr/>
        </p:nvSpPr>
        <p:spPr>
          <a:xfrm>
            <a:off x="522494" y="1484784"/>
            <a:ext cx="2492990" cy="923330"/>
          </a:xfrm>
          <a:prstGeom prst="rect">
            <a:avLst/>
          </a:prstGeom>
          <a:noFill/>
        </p:spPr>
        <p:txBody>
          <a:bodyPr wrap="none" rtlCol="0">
            <a:spAutoFit/>
          </a:bodyPr>
          <a:lstStyle/>
          <a:p>
            <a:r>
              <a:rPr lang="ja-JP" altLang="en-US" sz="3600" dirty="0" smtClean="0">
                <a:latin typeface="メイリオ" pitchFamily="50" charset="-128"/>
                <a:ea typeface="メイリオ" pitchFamily="50" charset="-128"/>
                <a:cs typeface="メイリオ" pitchFamily="50" charset="-128"/>
              </a:rPr>
              <a:t>有限の</a:t>
            </a:r>
            <a:r>
              <a:rPr lang="ja-JP" altLang="en-US" sz="3600" dirty="0">
                <a:latin typeface="メイリオ" pitchFamily="50" charset="-128"/>
                <a:ea typeface="メイリオ" pitchFamily="50" charset="-128"/>
                <a:cs typeface="メイリオ" pitchFamily="50" charset="-128"/>
              </a:rPr>
              <a:t>定義</a:t>
            </a:r>
            <a:endParaRPr lang="en-US" altLang="ja-JP" sz="3600" dirty="0">
              <a:latin typeface="メイリオ" pitchFamily="50" charset="-128"/>
              <a:ea typeface="メイリオ" pitchFamily="50" charset="-128"/>
              <a:cs typeface="メイリオ" pitchFamily="50" charset="-128"/>
            </a:endParaRPr>
          </a:p>
          <a:p>
            <a:endParaRPr kumimoji="1" lang="ja-JP" altLang="en-US" dirty="0"/>
          </a:p>
        </p:txBody>
      </p:sp>
    </p:spTree>
    <p:extLst>
      <p:ext uri="{BB962C8B-B14F-4D97-AF65-F5344CB8AC3E}">
        <p14:creationId xmlns:p14="http://schemas.microsoft.com/office/powerpoint/2010/main" val="2731831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latin typeface="メイリオ" pitchFamily="50" charset="-128"/>
                <a:ea typeface="メイリオ" pitchFamily="50" charset="-128"/>
                <a:cs typeface="メイリオ" pitchFamily="50" charset="-128"/>
              </a:rPr>
              <a:t>目次</a:t>
            </a:r>
            <a:endParaRPr kumimoji="1" lang="ja-JP" altLang="en-US"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a:xfrm>
            <a:off x="395536" y="1535480"/>
            <a:ext cx="8229600" cy="4525963"/>
          </a:xfrm>
        </p:spPr>
        <p:txBody>
          <a:bodyPr/>
          <a:lstStyle/>
          <a:p>
            <a:pPr marL="514350" indent="-514350">
              <a:buFont typeface="+mj-lt"/>
              <a:buAutoNum type="arabicPeriod"/>
            </a:pPr>
            <a:r>
              <a:rPr kumimoji="1" lang="ja-JP" altLang="en-US" dirty="0" smtClean="0">
                <a:solidFill>
                  <a:srgbClr val="FF0000"/>
                </a:solidFill>
                <a:latin typeface="メイリオ" pitchFamily="50" charset="-128"/>
                <a:ea typeface="メイリオ" pitchFamily="50" charset="-128"/>
                <a:cs typeface="メイリオ" pitchFamily="50" charset="-128"/>
              </a:rPr>
              <a:t>現状分析</a:t>
            </a:r>
            <a:endParaRPr kumimoji="1" lang="en-US" altLang="ja-JP" dirty="0" smtClean="0">
              <a:solidFill>
                <a:srgbClr val="FF0000"/>
              </a:solidFill>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先行研究</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仮説の導出・仮説</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検証</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インプリケーション</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endParaRPr lang="en-US" altLang="ja-JP" dirty="0" smtClean="0">
              <a:latin typeface="メイリオ" pitchFamily="50" charset="-128"/>
              <a:ea typeface="メイリオ" pitchFamily="50" charset="-128"/>
              <a:cs typeface="メイリオ" pitchFamily="50" charset="-128"/>
            </a:endParaRPr>
          </a:p>
        </p:txBody>
      </p:sp>
      <p:sp>
        <p:nvSpPr>
          <p:cNvPr id="4" name="角丸四角形 3"/>
          <p:cNvSpPr/>
          <p:nvPr/>
        </p:nvSpPr>
        <p:spPr>
          <a:xfrm>
            <a:off x="395536" y="1484784"/>
            <a:ext cx="2520280" cy="57606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rgbClr val="FF0000"/>
              </a:solidFill>
            </a:endParaRPr>
          </a:p>
        </p:txBody>
      </p:sp>
      <p:sp>
        <p:nvSpPr>
          <p:cNvPr id="6" name="スライド番号プレースホルダー 5"/>
          <p:cNvSpPr>
            <a:spLocks noGrp="1"/>
          </p:cNvSpPr>
          <p:nvPr>
            <p:ph type="sldNum" sz="quarter" idx="12"/>
          </p:nvPr>
        </p:nvSpPr>
        <p:spPr/>
        <p:txBody>
          <a:bodyPr/>
          <a:lstStyle/>
          <a:p>
            <a:fld id="{24A2943F-D843-43FE-947A-21533D91B39C}" type="slidenum">
              <a:rPr lang="ja-JP" altLang="en-US" smtClean="0">
                <a:solidFill>
                  <a:prstClr val="black"/>
                </a:solidFill>
              </a:rPr>
              <a:pPr/>
              <a:t>3</a:t>
            </a:fld>
            <a:endParaRPr lang="ja-JP" altLang="en-US" dirty="0">
              <a:solidFill>
                <a:prstClr val="black"/>
              </a:solidFill>
            </a:endParaRPr>
          </a:p>
        </p:txBody>
      </p:sp>
    </p:spTree>
    <p:extLst>
      <p:ext uri="{BB962C8B-B14F-4D97-AF65-F5344CB8AC3E}">
        <p14:creationId xmlns:p14="http://schemas.microsoft.com/office/powerpoint/2010/main" val="3509497228"/>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170251" y="1435163"/>
            <a:ext cx="8280920" cy="400110"/>
          </a:xfrm>
          <a:prstGeom prst="rect">
            <a:avLst/>
          </a:prstGeom>
          <a:noFill/>
        </p:spPr>
        <p:txBody>
          <a:bodyPr wrap="square" rtlCol="0">
            <a:spAutoFit/>
          </a:bodyPr>
          <a:lstStyle/>
          <a:p>
            <a:r>
              <a:rPr kumimoji="1" lang="ja-JP" altLang="en-US" sz="2000" dirty="0" smtClean="0">
                <a:latin typeface="メイリオ" pitchFamily="50" charset="-128"/>
                <a:ea typeface="メイリオ" pitchFamily="50" charset="-128"/>
                <a:cs typeface="メイリオ" pitchFamily="50" charset="-128"/>
              </a:rPr>
              <a:t>実際に有限がある</a:t>
            </a:r>
            <a:r>
              <a:rPr kumimoji="1" lang="en-US" altLang="ja-JP" sz="2000" dirty="0" smtClean="0">
                <a:latin typeface="メイリオ" pitchFamily="50" charset="-128"/>
                <a:ea typeface="メイリオ" pitchFamily="50" charset="-128"/>
                <a:cs typeface="メイリオ" pitchFamily="50" charset="-128"/>
              </a:rPr>
              <a:t>TVCM</a:t>
            </a:r>
            <a:r>
              <a:rPr kumimoji="1" lang="ja-JP" altLang="en-US" sz="2000" dirty="0" smtClean="0">
                <a:latin typeface="メイリオ" pitchFamily="50" charset="-128"/>
                <a:ea typeface="メイリオ" pitchFamily="50" charset="-128"/>
                <a:cs typeface="メイリオ" pitchFamily="50" charset="-128"/>
              </a:rPr>
              <a:t>とない</a:t>
            </a:r>
            <a:r>
              <a:rPr kumimoji="1" lang="en-US" altLang="ja-JP" sz="2000" dirty="0" smtClean="0">
                <a:latin typeface="メイリオ" pitchFamily="50" charset="-128"/>
                <a:ea typeface="メイリオ" pitchFamily="50" charset="-128"/>
                <a:cs typeface="メイリオ" pitchFamily="50" charset="-128"/>
              </a:rPr>
              <a:t>TVCM</a:t>
            </a:r>
            <a:r>
              <a:rPr kumimoji="1" lang="ja-JP" altLang="en-US" sz="2000" dirty="0" smtClean="0">
                <a:latin typeface="メイリオ" pitchFamily="50" charset="-128"/>
                <a:ea typeface="メイリオ" pitchFamily="50" charset="-128"/>
                <a:cs typeface="メイリオ" pitchFamily="50" charset="-128"/>
              </a:rPr>
              <a:t>を見比べてみた！！</a:t>
            </a:r>
            <a:endParaRPr kumimoji="1" lang="ja-JP" altLang="en-US" sz="2000" dirty="0">
              <a:latin typeface="メイリオ" pitchFamily="50" charset="-128"/>
              <a:ea typeface="メイリオ" pitchFamily="50" charset="-128"/>
              <a:cs typeface="メイリオ" pitchFamily="50" charset="-128"/>
            </a:endParaRPr>
          </a:p>
        </p:txBody>
      </p:sp>
      <p:pic>
        <p:nvPicPr>
          <p:cNvPr id="5" name="図 4" descr="感動　ＣＭ　東京ガス　家族の絆・お父さんのチャーハン編. - YouTube - Internet Explorer"/>
          <p:cNvPicPr>
            <a:picLocks noChangeAspect="1"/>
          </p:cNvPicPr>
          <p:nvPr/>
        </p:nvPicPr>
        <p:blipFill rotWithShape="1">
          <a:blip r:embed="rId2">
            <a:extLst>
              <a:ext uri="{28A0092B-C50C-407E-A947-70E740481C1C}">
                <a14:useLocalDpi xmlns:a14="http://schemas.microsoft.com/office/drawing/2010/main" val="0"/>
              </a:ext>
            </a:extLst>
          </a:blip>
          <a:srcRect l="11178" t="16518" r="42058" b="36869"/>
          <a:stretch/>
        </p:blipFill>
        <p:spPr>
          <a:xfrm>
            <a:off x="395536" y="2348879"/>
            <a:ext cx="3796608" cy="2219527"/>
          </a:xfrm>
          <a:prstGeom prst="rect">
            <a:avLst/>
          </a:prstGeom>
        </p:spPr>
      </p:pic>
      <p:sp>
        <p:nvSpPr>
          <p:cNvPr id="6" name="正方形/長方形 5"/>
          <p:cNvSpPr/>
          <p:nvPr/>
        </p:nvSpPr>
        <p:spPr>
          <a:xfrm>
            <a:off x="395536" y="2036913"/>
            <a:ext cx="4536505" cy="553998"/>
          </a:xfrm>
          <a:prstGeom prst="rect">
            <a:avLst/>
          </a:prstGeom>
        </p:spPr>
        <p:txBody>
          <a:bodyPr wrap="square">
            <a:spAutoFit/>
          </a:bodyPr>
          <a:lstStyle/>
          <a:p>
            <a:r>
              <a:rPr lang="ja-JP" altLang="en-US" sz="1200" dirty="0"/>
              <a:t>東京ガス　家族の絆「お父さんの</a:t>
            </a:r>
            <a:r>
              <a:rPr lang="ja-JP" altLang="en-US" sz="1200" dirty="0">
                <a:latin typeface="メイリオ" pitchFamily="50" charset="-128"/>
                <a:ea typeface="メイリオ" pitchFamily="50" charset="-128"/>
                <a:cs typeface="メイリオ" pitchFamily="50" charset="-128"/>
              </a:rPr>
              <a:t>チャーハン編</a:t>
            </a:r>
            <a:r>
              <a:rPr lang="ja-JP" altLang="en-US" sz="1200" dirty="0"/>
              <a:t>」</a:t>
            </a:r>
            <a:r>
              <a:rPr lang="en-US" altLang="ja-JP" sz="1200" dirty="0"/>
              <a:t>  </a:t>
            </a:r>
          </a:p>
          <a:p>
            <a:pPr algn="ctr"/>
            <a:endParaRPr lang="en-US" altLang="ja-JP" dirty="0"/>
          </a:p>
        </p:txBody>
      </p:sp>
      <p:sp>
        <p:nvSpPr>
          <p:cNvPr id="13" name="角丸四角形 12"/>
          <p:cNvSpPr/>
          <p:nvPr/>
        </p:nvSpPr>
        <p:spPr>
          <a:xfrm>
            <a:off x="395536" y="5445224"/>
            <a:ext cx="8280920" cy="1152128"/>
          </a:xfrm>
          <a:prstGeom prst="roundRect">
            <a:avLst/>
          </a:prstGeom>
          <a:solidFill>
            <a:srgbClr val="026EE4"/>
          </a:solidFill>
          <a:ln>
            <a:solidFill>
              <a:srgbClr val="026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smtClean="0">
                <a:solidFill>
                  <a:schemeClr val="bg1"/>
                </a:solidFill>
                <a:latin typeface="メイリオ" pitchFamily="50" charset="-128"/>
                <a:ea typeface="メイリオ" pitchFamily="50" charset="-128"/>
                <a:cs typeface="メイリオ" pitchFamily="50" charset="-128"/>
              </a:rPr>
              <a:t>有限の</a:t>
            </a:r>
            <a:r>
              <a:rPr lang="ja-JP" altLang="en-US" sz="2000" b="1" dirty="0">
                <a:solidFill>
                  <a:schemeClr val="bg1"/>
                </a:solidFill>
                <a:latin typeface="メイリオ" pitchFamily="50" charset="-128"/>
                <a:ea typeface="メイリオ" pitchFamily="50" charset="-128"/>
                <a:cs typeface="メイリオ" pitchFamily="50" charset="-128"/>
              </a:rPr>
              <a:t>有無が感情移入の度合いに影響を与えているのでは？？</a:t>
            </a:r>
          </a:p>
        </p:txBody>
      </p:sp>
      <p:cxnSp>
        <p:nvCxnSpPr>
          <p:cNvPr id="12" name="直線コネクタ 11"/>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3451364" y="446073"/>
            <a:ext cx="2236510"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有限の比較</a:t>
            </a:r>
            <a:endParaRPr kumimoji="1" lang="ja-JP" altLang="en-US" sz="3200" dirty="0">
              <a:latin typeface="メイリオ" pitchFamily="50" charset="-128"/>
              <a:ea typeface="メイリオ" pitchFamily="50" charset="-128"/>
              <a:cs typeface="メイリオ" pitchFamily="50" charset="-128"/>
            </a:endParaRPr>
          </a:p>
        </p:txBody>
      </p:sp>
      <p:sp>
        <p:nvSpPr>
          <p:cNvPr id="20" name="正方形/長方形 19"/>
          <p:cNvSpPr/>
          <p:nvPr/>
        </p:nvSpPr>
        <p:spPr>
          <a:xfrm>
            <a:off x="1609764" y="4725144"/>
            <a:ext cx="1368152" cy="531066"/>
          </a:xfrm>
          <a:prstGeom prst="rect">
            <a:avLst/>
          </a:prstGeom>
          <a:solidFill>
            <a:srgbClr val="EFE74B"/>
          </a:solidFill>
          <a:ln>
            <a:solidFill>
              <a:srgbClr val="EFE7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Bef>
                <a:spcPts val="600"/>
              </a:spcBef>
              <a:spcAft>
                <a:spcPts val="1800"/>
              </a:spcAft>
            </a:pPr>
            <a:r>
              <a:rPr lang="ja-JP" altLang="en-US" b="1" dirty="0" smtClean="0">
                <a:solidFill>
                  <a:schemeClr val="tx1"/>
                </a:solidFill>
                <a:latin typeface="メイリオ" pitchFamily="50" charset="-128"/>
                <a:ea typeface="メイリオ" pitchFamily="50" charset="-128"/>
                <a:cs typeface="メイリオ" pitchFamily="50" charset="-128"/>
              </a:rPr>
              <a:t>有限あり</a:t>
            </a:r>
            <a:endParaRPr lang="ja-JP" altLang="en-US" b="1" dirty="0">
              <a:solidFill>
                <a:schemeClr val="tx1"/>
              </a:solidFill>
              <a:latin typeface="メイリオ" pitchFamily="50" charset="-128"/>
              <a:ea typeface="メイリオ" pitchFamily="50" charset="-128"/>
              <a:cs typeface="メイリオ" pitchFamily="50" charset="-128"/>
            </a:endParaRPr>
          </a:p>
        </p:txBody>
      </p:sp>
      <p:sp>
        <p:nvSpPr>
          <p:cNvPr id="21" name="正方形/長方形 20"/>
          <p:cNvSpPr/>
          <p:nvPr/>
        </p:nvSpPr>
        <p:spPr>
          <a:xfrm>
            <a:off x="5868144" y="4687649"/>
            <a:ext cx="1368152" cy="531066"/>
          </a:xfrm>
          <a:prstGeom prst="rect">
            <a:avLst/>
          </a:prstGeom>
          <a:solidFill>
            <a:srgbClr val="E54337"/>
          </a:solidFill>
          <a:ln>
            <a:solidFill>
              <a:srgbClr val="E5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solidFill>
                  <a:schemeClr val="tx1"/>
                </a:solidFill>
                <a:latin typeface="メイリオ" pitchFamily="50" charset="-128"/>
                <a:ea typeface="メイリオ" pitchFamily="50" charset="-128"/>
                <a:cs typeface="メイリオ" pitchFamily="50" charset="-128"/>
              </a:rPr>
              <a:t>有限なし</a:t>
            </a:r>
            <a:endParaRPr kumimoji="1" lang="ja-JP" altLang="en-US" b="1" dirty="0">
              <a:solidFill>
                <a:schemeClr val="tx1"/>
              </a:solidFill>
              <a:latin typeface="メイリオ" pitchFamily="50" charset="-128"/>
              <a:ea typeface="メイリオ" pitchFamily="50" charset="-128"/>
              <a:cs typeface="メイリオ" pitchFamily="50" charset="-128"/>
            </a:endParaRPr>
          </a:p>
        </p:txBody>
      </p:sp>
      <p:sp>
        <p:nvSpPr>
          <p:cNvPr id="22" name="正方形/長方形 21"/>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8771146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31</a:t>
            </a:fld>
            <a:endParaRPr lang="ja-JP" altLang="en-US" dirty="0">
              <a:solidFill>
                <a:prstClr val="black"/>
              </a:solidFill>
            </a:endParaRPr>
          </a:p>
        </p:txBody>
      </p:sp>
      <p:sp>
        <p:nvSpPr>
          <p:cNvPr id="3" name="テキスト ボックス 2"/>
          <p:cNvSpPr txBox="1"/>
          <p:nvPr/>
        </p:nvSpPr>
        <p:spPr>
          <a:xfrm>
            <a:off x="3316716" y="836712"/>
            <a:ext cx="2232248" cy="707886"/>
          </a:xfrm>
          <a:prstGeom prst="rect">
            <a:avLst/>
          </a:prstGeom>
          <a:noFill/>
        </p:spPr>
        <p:txBody>
          <a:bodyPr wrap="square" rtlCol="0">
            <a:spAutoFit/>
          </a:bodyPr>
          <a:lstStyle/>
          <a:p>
            <a:pPr algn="ctr"/>
            <a:r>
              <a:rPr lang="ja-JP" altLang="en-US" sz="4000" dirty="0" smtClean="0">
                <a:solidFill>
                  <a:prstClr val="black"/>
                </a:solidFill>
                <a:latin typeface="メイリオ" pitchFamily="50" charset="-128"/>
                <a:ea typeface="メイリオ" pitchFamily="50" charset="-128"/>
                <a:cs typeface="メイリオ" pitchFamily="50" charset="-128"/>
              </a:rPr>
              <a:t>仮説</a:t>
            </a:r>
            <a:r>
              <a:rPr lang="ja-JP" altLang="en-US" sz="4000" dirty="0">
                <a:solidFill>
                  <a:prstClr val="black"/>
                </a:solidFill>
                <a:latin typeface="メイリオ" pitchFamily="50" charset="-128"/>
                <a:ea typeface="メイリオ" pitchFamily="50" charset="-128"/>
                <a:cs typeface="メイリオ" pitchFamily="50" charset="-128"/>
              </a:rPr>
              <a:t>１</a:t>
            </a: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0" name="正方形/長方形 9"/>
          <p:cNvSpPr/>
          <p:nvPr/>
        </p:nvSpPr>
        <p:spPr>
          <a:xfrm>
            <a:off x="827584" y="2564904"/>
            <a:ext cx="7661820" cy="1077218"/>
          </a:xfrm>
          <a:prstGeom prst="rect">
            <a:avLst/>
          </a:prstGeom>
        </p:spPr>
        <p:txBody>
          <a:bodyPr wrap="square">
            <a:spAutoFit/>
          </a:bodyPr>
          <a:lstStyle/>
          <a:p>
            <a:r>
              <a:rPr lang="ja-JP" altLang="ja-JP" sz="3200" dirty="0" smtClean="0">
                <a:latin typeface="メイリオ" pitchFamily="50" charset="-128"/>
                <a:ea typeface="メイリオ" pitchFamily="50" charset="-128"/>
                <a:cs typeface="メイリオ" pitchFamily="50" charset="-128"/>
              </a:rPr>
              <a:t>有限が</a:t>
            </a:r>
            <a:r>
              <a:rPr lang="ja-JP" altLang="ja-JP" sz="3200" dirty="0">
                <a:latin typeface="メイリオ" pitchFamily="50" charset="-128"/>
                <a:ea typeface="メイリオ" pitchFamily="50" charset="-128"/>
                <a:cs typeface="メイリオ" pitchFamily="50" charset="-128"/>
              </a:rPr>
              <a:t>ある物語広告</a:t>
            </a:r>
            <a:r>
              <a:rPr lang="ja-JP" altLang="ja-JP" sz="3200" dirty="0" smtClean="0">
                <a:latin typeface="メイリオ" pitchFamily="50" charset="-128"/>
                <a:ea typeface="メイリオ" pitchFamily="50" charset="-128"/>
                <a:cs typeface="メイリオ" pitchFamily="50" charset="-128"/>
              </a:rPr>
              <a:t>は有限がない</a:t>
            </a:r>
            <a:endParaRPr lang="en-US" altLang="ja-JP" sz="3200" dirty="0" smtClean="0">
              <a:latin typeface="メイリオ" pitchFamily="50" charset="-128"/>
              <a:ea typeface="メイリオ" pitchFamily="50" charset="-128"/>
              <a:cs typeface="メイリオ" pitchFamily="50" charset="-128"/>
            </a:endParaRPr>
          </a:p>
          <a:p>
            <a:r>
              <a:rPr lang="ja-JP" altLang="ja-JP" sz="3200" dirty="0" smtClean="0">
                <a:latin typeface="メイリオ" pitchFamily="50" charset="-128"/>
                <a:ea typeface="メイリオ" pitchFamily="50" charset="-128"/>
                <a:cs typeface="メイリオ" pitchFamily="50" charset="-128"/>
              </a:rPr>
              <a:t>物語広告に</a:t>
            </a:r>
            <a:r>
              <a:rPr lang="ja-JP" altLang="ja-JP" sz="3200" dirty="0">
                <a:latin typeface="メイリオ" pitchFamily="50" charset="-128"/>
                <a:ea typeface="メイリオ" pitchFamily="50" charset="-128"/>
                <a:cs typeface="メイリオ" pitchFamily="50" charset="-128"/>
              </a:rPr>
              <a:t>比べて感情移入しやすい。</a:t>
            </a:r>
          </a:p>
        </p:txBody>
      </p:sp>
    </p:spTree>
    <p:extLst>
      <p:ext uri="{BB962C8B-B14F-4D97-AF65-F5344CB8AC3E}">
        <p14:creationId xmlns:p14="http://schemas.microsoft.com/office/powerpoint/2010/main" val="13831444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039857" y="3180767"/>
            <a:ext cx="6757898" cy="1015663"/>
          </a:xfrm>
          <a:prstGeom prst="rect">
            <a:avLst/>
          </a:prstGeom>
          <a:noFill/>
          <a:ln>
            <a:solidFill>
              <a:schemeClr val="tx1"/>
            </a:solidFill>
          </a:ln>
        </p:spPr>
        <p:txBody>
          <a:bodyPr wrap="square" rtlCol="0">
            <a:spAutoFit/>
          </a:bodyPr>
          <a:lstStyle/>
          <a:p>
            <a:pPr>
              <a:lnSpc>
                <a:spcPct val="150000"/>
              </a:lnSpc>
            </a:pPr>
            <a:r>
              <a:rPr kumimoji="1" lang="ja-JP" altLang="en-US" sz="2000" dirty="0" smtClean="0">
                <a:latin typeface="メイリオ" pitchFamily="50" charset="-128"/>
                <a:ea typeface="メイリオ" pitchFamily="50" charset="-128"/>
                <a:cs typeface="メイリオ" pitchFamily="50" charset="-128"/>
              </a:rPr>
              <a:t>感情移入する</a:t>
            </a:r>
            <a:r>
              <a:rPr kumimoji="1" lang="en-US" altLang="ja-JP" sz="2000" dirty="0" smtClean="0">
                <a:latin typeface="メイリオ" pitchFamily="50" charset="-128"/>
                <a:ea typeface="メイリオ" pitchFamily="50" charset="-128"/>
                <a:cs typeface="メイリオ" pitchFamily="50" charset="-128"/>
              </a:rPr>
              <a:t>TVCM</a:t>
            </a:r>
            <a:r>
              <a:rPr kumimoji="1" lang="ja-JP" altLang="en-US" sz="2000" dirty="0" smtClean="0">
                <a:latin typeface="メイリオ" pitchFamily="50" charset="-128"/>
                <a:ea typeface="メイリオ" pitchFamily="50" charset="-128"/>
                <a:cs typeface="メイリオ" pitchFamily="50" charset="-128"/>
              </a:rPr>
              <a:t>で検証を行った場合広告に対する</a:t>
            </a:r>
            <a:endParaRPr kumimoji="1" lang="en-US" altLang="ja-JP" sz="2000" dirty="0" smtClean="0">
              <a:latin typeface="メイリオ" pitchFamily="50" charset="-128"/>
              <a:ea typeface="メイリオ" pitchFamily="50" charset="-128"/>
              <a:cs typeface="メイリオ" pitchFamily="50" charset="-128"/>
            </a:endParaRPr>
          </a:p>
          <a:p>
            <a:pPr>
              <a:lnSpc>
                <a:spcPct val="150000"/>
              </a:lnSpc>
            </a:pPr>
            <a:r>
              <a:rPr kumimoji="1" lang="ja-JP" altLang="en-US" sz="2000" dirty="0" smtClean="0">
                <a:latin typeface="メイリオ" pitchFamily="50" charset="-128"/>
                <a:ea typeface="メイリオ" pitchFamily="50" charset="-128"/>
                <a:cs typeface="メイリオ" pitchFamily="50" charset="-128"/>
              </a:rPr>
              <a:t>評価・ブランドに対する評価を高めると考えた。</a:t>
            </a:r>
            <a:endParaRPr kumimoji="1" lang="ja-JP" altLang="en-US" sz="2000" dirty="0">
              <a:latin typeface="メイリオ" pitchFamily="50" charset="-128"/>
              <a:ea typeface="メイリオ" pitchFamily="50" charset="-128"/>
              <a:cs typeface="メイリオ" pitchFamily="50" charset="-128"/>
            </a:endParaRPr>
          </a:p>
        </p:txBody>
      </p:sp>
      <p:sp>
        <p:nvSpPr>
          <p:cNvPr id="21" name="テキスト ボックス 20"/>
          <p:cNvSpPr txBox="1"/>
          <p:nvPr/>
        </p:nvSpPr>
        <p:spPr>
          <a:xfrm>
            <a:off x="1244928" y="1700808"/>
            <a:ext cx="6770172" cy="507831"/>
          </a:xfrm>
          <a:prstGeom prst="rect">
            <a:avLst/>
          </a:prstGeom>
          <a:noFill/>
          <a:ln>
            <a:solidFill>
              <a:schemeClr val="tx1"/>
            </a:solidFill>
          </a:ln>
        </p:spPr>
        <p:txBody>
          <a:bodyPr wrap="square" rtlCol="0">
            <a:spAutoFit/>
          </a:bodyPr>
          <a:lstStyle/>
          <a:p>
            <a:pPr>
              <a:lnSpc>
                <a:spcPct val="150000"/>
              </a:lnSpc>
            </a:pPr>
            <a:r>
              <a:rPr kumimoji="1" lang="ja-JP" altLang="en-US" dirty="0" smtClean="0">
                <a:latin typeface="メイリオ" pitchFamily="50" charset="-128"/>
                <a:ea typeface="メイリオ" pitchFamily="50" charset="-128"/>
                <a:cs typeface="メイリオ" pitchFamily="50" charset="-128"/>
              </a:rPr>
              <a:t>検証で使われた</a:t>
            </a:r>
            <a:r>
              <a:rPr kumimoji="1" lang="en-US" altLang="ja-JP" dirty="0" smtClean="0">
                <a:latin typeface="メイリオ" pitchFamily="50" charset="-128"/>
                <a:ea typeface="メイリオ" pitchFamily="50" charset="-128"/>
                <a:cs typeface="メイリオ" pitchFamily="50" charset="-128"/>
              </a:rPr>
              <a:t>TVCM</a:t>
            </a:r>
            <a:r>
              <a:rPr kumimoji="1" lang="ja-JP" altLang="en-US" dirty="0" smtClean="0">
                <a:latin typeface="メイリオ" pitchFamily="50" charset="-128"/>
                <a:ea typeface="メイリオ" pitchFamily="50" charset="-128"/>
                <a:cs typeface="メイリオ" pitchFamily="50" charset="-128"/>
              </a:rPr>
              <a:t>が感情移入するものではなかった。</a:t>
            </a:r>
            <a:endParaRPr kumimoji="1" lang="ja-JP" altLang="en-US" dirty="0">
              <a:latin typeface="メイリオ" pitchFamily="50" charset="-128"/>
              <a:ea typeface="メイリオ" pitchFamily="50" charset="-128"/>
              <a:cs typeface="メイリオ" pitchFamily="50" charset="-128"/>
            </a:endParaRPr>
          </a:p>
        </p:txBody>
      </p:sp>
      <p:sp>
        <p:nvSpPr>
          <p:cNvPr id="24" name="下矢印 23"/>
          <p:cNvSpPr/>
          <p:nvPr/>
        </p:nvSpPr>
        <p:spPr>
          <a:xfrm>
            <a:off x="3944606" y="2418023"/>
            <a:ext cx="924847" cy="576064"/>
          </a:xfrm>
          <a:prstGeom prst="downArrow">
            <a:avLst/>
          </a:prstGeom>
          <a:solidFill>
            <a:srgbClr val="EB4B47"/>
          </a:solidFill>
          <a:ln>
            <a:solidFill>
              <a:srgbClr val="EB4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138564" y="1331476"/>
            <a:ext cx="2707852" cy="369332"/>
          </a:xfrm>
          <a:prstGeom prst="rect">
            <a:avLst/>
          </a:prstGeom>
          <a:noFill/>
        </p:spPr>
        <p:txBody>
          <a:bodyPr wrap="square" rtlCol="0">
            <a:spAutoFit/>
          </a:bodyPr>
          <a:lstStyle/>
          <a:p>
            <a:r>
              <a:rPr kumimoji="1" lang="ja-JP" altLang="en-US" b="1" dirty="0" smtClean="0">
                <a:latin typeface="メイリオ" pitchFamily="50" charset="-128"/>
                <a:ea typeface="メイリオ" pitchFamily="50" charset="-128"/>
                <a:cs typeface="メイリオ" pitchFamily="50" charset="-128"/>
              </a:rPr>
              <a:t>先行研究　不足点より</a:t>
            </a:r>
            <a:endParaRPr kumimoji="1" lang="ja-JP" altLang="en-US" b="1" dirty="0">
              <a:latin typeface="メイリオ" pitchFamily="50" charset="-128"/>
              <a:ea typeface="メイリオ" pitchFamily="50" charset="-128"/>
              <a:cs typeface="メイリオ" pitchFamily="50" charset="-128"/>
            </a:endParaRPr>
          </a:p>
        </p:txBody>
      </p:sp>
      <p:cxnSp>
        <p:nvCxnSpPr>
          <p:cNvPr id="26" name="直線コネクタ 25"/>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28" name="正方形/長方形 27"/>
          <p:cNvSpPr/>
          <p:nvPr/>
        </p:nvSpPr>
        <p:spPr>
          <a:xfrm>
            <a:off x="-1" y="2072"/>
            <a:ext cx="2366179" cy="690624"/>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3200" dirty="0" smtClean="0">
                <a:solidFill>
                  <a:prstClr val="white"/>
                </a:solidFill>
                <a:latin typeface="メイリオ" pitchFamily="50" charset="-128"/>
                <a:ea typeface="メイリオ" pitchFamily="50" charset="-128"/>
                <a:cs typeface="メイリオ" pitchFamily="50" charset="-128"/>
              </a:rPr>
              <a:t>仮説</a:t>
            </a:r>
            <a:r>
              <a:rPr lang="en-US" altLang="ja-JP" sz="3200" dirty="0" smtClean="0">
                <a:solidFill>
                  <a:prstClr val="white"/>
                </a:solidFill>
                <a:latin typeface="メイリオ" pitchFamily="50" charset="-128"/>
                <a:ea typeface="メイリオ" pitchFamily="50" charset="-128"/>
                <a:cs typeface="メイリオ" pitchFamily="50" charset="-128"/>
              </a:rPr>
              <a:t>1</a:t>
            </a:r>
            <a:r>
              <a:rPr lang="ja-JP" altLang="en-US" sz="3200" dirty="0" smtClean="0">
                <a:solidFill>
                  <a:prstClr val="white"/>
                </a:solidFill>
                <a:latin typeface="メイリオ" pitchFamily="50" charset="-128"/>
                <a:ea typeface="メイリオ" pitchFamily="50" charset="-128"/>
                <a:cs typeface="メイリオ" pitchFamily="50" charset="-128"/>
              </a:rPr>
              <a:t>導出</a:t>
            </a:r>
            <a:endParaRPr lang="ja-JP" altLang="en-US" sz="3200" dirty="0">
              <a:solidFill>
                <a:prstClr val="white"/>
              </a:solidFill>
              <a:latin typeface="メイリオ" pitchFamily="50" charset="-128"/>
              <a:ea typeface="メイリオ" pitchFamily="50" charset="-128"/>
              <a:cs typeface="メイリオ" pitchFamily="50" charset="-128"/>
            </a:endParaRPr>
          </a:p>
        </p:txBody>
      </p:sp>
      <p:pic>
        <p:nvPicPr>
          <p:cNvPr id="2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305" y="4774853"/>
            <a:ext cx="6781450" cy="1421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線矢印コネクタ 3"/>
          <p:cNvCxnSpPr/>
          <p:nvPr/>
        </p:nvCxnSpPr>
        <p:spPr>
          <a:xfrm>
            <a:off x="1763688" y="5373216"/>
            <a:ext cx="458474"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8" name="テキスト ボックス 17"/>
          <p:cNvSpPr txBox="1"/>
          <p:nvPr/>
        </p:nvSpPr>
        <p:spPr>
          <a:xfrm>
            <a:off x="3419872" y="4540478"/>
            <a:ext cx="721757" cy="369332"/>
          </a:xfrm>
          <a:prstGeom prst="rect">
            <a:avLst/>
          </a:prstGeom>
          <a:solidFill>
            <a:srgbClr val="EB4B47"/>
          </a:solidFill>
        </p:spPr>
        <p:txBody>
          <a:bodyPr wrap="square" rtlCol="0">
            <a:spAutoFit/>
          </a:bodyPr>
          <a:lstStyle/>
          <a:p>
            <a:pPr algn="ctr"/>
            <a:r>
              <a:rPr kumimoji="1" lang="en-US" altLang="ja-JP" dirty="0" smtClean="0"/>
              <a:t>UP!!</a:t>
            </a:r>
            <a:endParaRPr kumimoji="1" lang="ja-JP" altLang="en-US" dirty="0"/>
          </a:p>
        </p:txBody>
      </p:sp>
      <p:sp>
        <p:nvSpPr>
          <p:cNvPr id="33" name="テキスト ボックス 32"/>
          <p:cNvSpPr txBox="1"/>
          <p:nvPr/>
        </p:nvSpPr>
        <p:spPr>
          <a:xfrm>
            <a:off x="5004048" y="4592624"/>
            <a:ext cx="721757" cy="369332"/>
          </a:xfrm>
          <a:prstGeom prst="rect">
            <a:avLst/>
          </a:prstGeom>
          <a:solidFill>
            <a:srgbClr val="EB4B47"/>
          </a:solidFill>
        </p:spPr>
        <p:txBody>
          <a:bodyPr wrap="square" rtlCol="0">
            <a:spAutoFit/>
          </a:bodyPr>
          <a:lstStyle/>
          <a:p>
            <a:pPr algn="ctr"/>
            <a:r>
              <a:rPr kumimoji="1" lang="en-US" altLang="ja-JP" dirty="0" smtClean="0"/>
              <a:t>UP!!</a:t>
            </a:r>
            <a:endParaRPr kumimoji="1" lang="ja-JP" altLang="en-US" dirty="0"/>
          </a:p>
        </p:txBody>
      </p:sp>
      <p:sp>
        <p:nvSpPr>
          <p:cNvPr id="34" name="テキスト ボックス 33"/>
          <p:cNvSpPr txBox="1"/>
          <p:nvPr/>
        </p:nvSpPr>
        <p:spPr>
          <a:xfrm>
            <a:off x="6732240" y="4590187"/>
            <a:ext cx="721757" cy="369332"/>
          </a:xfrm>
          <a:prstGeom prst="rect">
            <a:avLst/>
          </a:prstGeom>
          <a:solidFill>
            <a:srgbClr val="EB4B47"/>
          </a:solidFill>
        </p:spPr>
        <p:txBody>
          <a:bodyPr wrap="square" rtlCol="0">
            <a:spAutoFit/>
          </a:bodyPr>
          <a:lstStyle/>
          <a:p>
            <a:pPr algn="ctr"/>
            <a:r>
              <a:rPr kumimoji="1" lang="en-US" altLang="ja-JP" dirty="0" smtClean="0"/>
              <a:t>UP!!</a:t>
            </a:r>
            <a:endParaRPr kumimoji="1" lang="ja-JP" altLang="en-US" dirty="0"/>
          </a:p>
        </p:txBody>
      </p:sp>
      <p:sp>
        <p:nvSpPr>
          <p:cNvPr id="36" name="テキスト ボックス 35"/>
          <p:cNvSpPr txBox="1"/>
          <p:nvPr/>
        </p:nvSpPr>
        <p:spPr>
          <a:xfrm>
            <a:off x="3101390" y="546115"/>
            <a:ext cx="3057247" cy="584775"/>
          </a:xfrm>
          <a:prstGeom prst="rect">
            <a:avLst/>
          </a:prstGeom>
          <a:noFill/>
        </p:spPr>
        <p:txBody>
          <a:bodyPr wrap="none" rtlCol="0">
            <a:spAutoFit/>
          </a:bodyPr>
          <a:lstStyle/>
          <a:p>
            <a:r>
              <a:rPr lang="ja-JP" altLang="en-US" sz="3200" dirty="0" smtClean="0">
                <a:latin typeface="メイリオ" pitchFamily="50" charset="-128"/>
                <a:ea typeface="メイリオ" pitchFamily="50" charset="-128"/>
                <a:cs typeface="メイリオ" pitchFamily="50" charset="-128"/>
              </a:rPr>
              <a:t>感情移入すれば</a:t>
            </a:r>
            <a:endParaRPr kumimoji="1" lang="ja-JP" altLang="en-US"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6647920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33</a:t>
            </a:fld>
            <a:endParaRPr lang="ja-JP" altLang="en-US" dirty="0">
              <a:solidFill>
                <a:prstClr val="black"/>
              </a:solidFill>
            </a:endParaRPr>
          </a:p>
        </p:txBody>
      </p:sp>
      <p:sp>
        <p:nvSpPr>
          <p:cNvPr id="3" name="テキスト ボックス 2"/>
          <p:cNvSpPr txBox="1"/>
          <p:nvPr/>
        </p:nvSpPr>
        <p:spPr>
          <a:xfrm>
            <a:off x="3058872" y="920914"/>
            <a:ext cx="3055484" cy="707886"/>
          </a:xfrm>
          <a:prstGeom prst="rect">
            <a:avLst/>
          </a:prstGeom>
          <a:noFill/>
        </p:spPr>
        <p:txBody>
          <a:bodyPr wrap="square" rtlCol="0">
            <a:spAutoFit/>
          </a:bodyPr>
          <a:lstStyle/>
          <a:p>
            <a:pPr algn="ctr"/>
            <a:r>
              <a:rPr lang="ja-JP" altLang="en-US" sz="4000" dirty="0" smtClean="0">
                <a:solidFill>
                  <a:prstClr val="black"/>
                </a:solidFill>
                <a:latin typeface="メイリオ" pitchFamily="50" charset="-128"/>
                <a:ea typeface="メイリオ" pitchFamily="50" charset="-128"/>
                <a:cs typeface="メイリオ" pitchFamily="50" charset="-128"/>
              </a:rPr>
              <a:t>仮説２</a:t>
            </a:r>
            <a:r>
              <a:rPr lang="en-US" altLang="ja-JP" sz="4000" dirty="0" smtClean="0">
                <a:solidFill>
                  <a:prstClr val="black"/>
                </a:solidFill>
                <a:latin typeface="メイリオ" pitchFamily="50" charset="-128"/>
                <a:ea typeface="メイリオ" pitchFamily="50" charset="-128"/>
                <a:cs typeface="メイリオ" pitchFamily="50" charset="-128"/>
              </a:rPr>
              <a:t>‐</a:t>
            </a:r>
            <a:r>
              <a:rPr lang="ja-JP" altLang="en-US" sz="4000" dirty="0" smtClean="0">
                <a:solidFill>
                  <a:prstClr val="black"/>
                </a:solidFill>
                <a:latin typeface="メイリオ" pitchFamily="50" charset="-128"/>
                <a:ea typeface="メイリオ" pitchFamily="50" charset="-128"/>
                <a:cs typeface="メイリオ" pitchFamily="50" charset="-128"/>
              </a:rPr>
              <a:t>１</a:t>
            </a:r>
            <a:endParaRPr lang="ja-JP" altLang="en-US" sz="4000" dirty="0">
              <a:solidFill>
                <a:prstClr val="black"/>
              </a:solidFill>
              <a:latin typeface="メイリオ" pitchFamily="50" charset="-128"/>
              <a:ea typeface="メイリオ" pitchFamily="50" charset="-128"/>
              <a:cs typeface="メイリオ" pitchFamily="50" charset="-128"/>
            </a:endParaRP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0" name="正方形/長方形 9"/>
          <p:cNvSpPr/>
          <p:nvPr/>
        </p:nvSpPr>
        <p:spPr>
          <a:xfrm>
            <a:off x="966284" y="1628800"/>
            <a:ext cx="7272808" cy="1077218"/>
          </a:xfrm>
          <a:prstGeom prst="rect">
            <a:avLst/>
          </a:prstGeom>
        </p:spPr>
        <p:txBody>
          <a:bodyPr wrap="square">
            <a:spAutoFit/>
          </a:bodyPr>
          <a:lstStyle/>
          <a:p>
            <a:pPr algn="ctr"/>
            <a:r>
              <a:rPr lang="ja-JP" altLang="en-US" sz="3200" dirty="0" smtClean="0">
                <a:latin typeface="メイリオ" pitchFamily="50" charset="-128"/>
                <a:ea typeface="メイリオ" pitchFamily="50" charset="-128"/>
                <a:cs typeface="メイリオ" pitchFamily="50" charset="-128"/>
              </a:rPr>
              <a:t>有限の</a:t>
            </a:r>
            <a:r>
              <a:rPr lang="ja-JP" altLang="en-US" sz="3200" dirty="0">
                <a:latin typeface="メイリオ" pitchFamily="50" charset="-128"/>
                <a:ea typeface="メイリオ" pitchFamily="50" charset="-128"/>
                <a:cs typeface="メイリオ" pitchFamily="50" charset="-128"/>
              </a:rPr>
              <a:t>ある物語広告を見せた場合</a:t>
            </a:r>
            <a:r>
              <a:rPr lang="ja-JP" altLang="en-US" sz="3200" dirty="0" smtClean="0">
                <a:latin typeface="メイリオ" pitchFamily="50" charset="-128"/>
                <a:ea typeface="メイリオ" pitchFamily="50" charset="-128"/>
                <a:cs typeface="メイリオ" pitchFamily="50" charset="-128"/>
              </a:rPr>
              <a:t>、</a:t>
            </a:r>
            <a:endParaRPr lang="en-US" altLang="ja-JP" sz="3200" dirty="0" smtClean="0">
              <a:latin typeface="メイリオ" pitchFamily="50" charset="-128"/>
              <a:ea typeface="メイリオ" pitchFamily="50" charset="-128"/>
              <a:cs typeface="メイリオ" pitchFamily="50" charset="-128"/>
            </a:endParaRPr>
          </a:p>
          <a:p>
            <a:pPr algn="ctr"/>
            <a:r>
              <a:rPr lang="ja-JP" altLang="en-US" sz="3200" dirty="0" smtClean="0">
                <a:latin typeface="メイリオ" pitchFamily="50" charset="-128"/>
                <a:ea typeface="メイリオ" pitchFamily="50" charset="-128"/>
                <a:cs typeface="メイリオ" pitchFamily="50" charset="-128"/>
              </a:rPr>
              <a:t>広告</a:t>
            </a:r>
            <a:r>
              <a:rPr lang="ja-JP" altLang="en-US" sz="3200" dirty="0">
                <a:latin typeface="メイリオ" pitchFamily="50" charset="-128"/>
                <a:ea typeface="メイリオ" pitchFamily="50" charset="-128"/>
                <a:cs typeface="メイリオ" pitchFamily="50" charset="-128"/>
              </a:rPr>
              <a:t>に対する態度が強くなる。</a:t>
            </a:r>
            <a:endParaRPr lang="en-US" altLang="ja-JP" sz="3200" dirty="0">
              <a:latin typeface="メイリオ" pitchFamily="50" charset="-128"/>
              <a:ea typeface="メイリオ" pitchFamily="50" charset="-128"/>
              <a:cs typeface="メイリオ" pitchFamily="50" charset="-128"/>
            </a:endParaRPr>
          </a:p>
        </p:txBody>
      </p:sp>
      <p:sp>
        <p:nvSpPr>
          <p:cNvPr id="9" name="テキスト ボックス 8"/>
          <p:cNvSpPr txBox="1"/>
          <p:nvPr/>
        </p:nvSpPr>
        <p:spPr>
          <a:xfrm>
            <a:off x="2999010" y="3729226"/>
            <a:ext cx="3055484" cy="707886"/>
          </a:xfrm>
          <a:prstGeom prst="rect">
            <a:avLst/>
          </a:prstGeom>
          <a:noFill/>
        </p:spPr>
        <p:txBody>
          <a:bodyPr wrap="square" rtlCol="0">
            <a:spAutoFit/>
          </a:bodyPr>
          <a:lstStyle/>
          <a:p>
            <a:pPr algn="ctr"/>
            <a:r>
              <a:rPr lang="ja-JP" altLang="en-US" sz="4000" dirty="0" smtClean="0">
                <a:solidFill>
                  <a:prstClr val="black"/>
                </a:solidFill>
                <a:latin typeface="メイリオ" pitchFamily="50" charset="-128"/>
                <a:ea typeface="メイリオ" pitchFamily="50" charset="-128"/>
                <a:cs typeface="メイリオ" pitchFamily="50" charset="-128"/>
              </a:rPr>
              <a:t>仮説２</a:t>
            </a:r>
            <a:r>
              <a:rPr lang="en-US" altLang="ja-JP" sz="4000" dirty="0" smtClean="0">
                <a:solidFill>
                  <a:prstClr val="black"/>
                </a:solidFill>
                <a:latin typeface="メイリオ" pitchFamily="50" charset="-128"/>
                <a:ea typeface="メイリオ" pitchFamily="50" charset="-128"/>
                <a:cs typeface="メイリオ" pitchFamily="50" charset="-128"/>
              </a:rPr>
              <a:t>‐</a:t>
            </a:r>
            <a:r>
              <a:rPr lang="ja-JP" altLang="en-US" sz="4000" dirty="0" smtClean="0">
                <a:solidFill>
                  <a:prstClr val="black"/>
                </a:solidFill>
                <a:latin typeface="メイリオ" pitchFamily="50" charset="-128"/>
                <a:ea typeface="メイリオ" pitchFamily="50" charset="-128"/>
                <a:cs typeface="メイリオ" pitchFamily="50" charset="-128"/>
              </a:rPr>
              <a:t>２</a:t>
            </a:r>
            <a:endParaRPr lang="ja-JP" altLang="en-US" sz="4000" dirty="0">
              <a:solidFill>
                <a:prstClr val="black"/>
              </a:solidFill>
              <a:latin typeface="メイリオ" pitchFamily="50" charset="-128"/>
              <a:ea typeface="メイリオ" pitchFamily="50" charset="-128"/>
              <a:cs typeface="メイリオ" pitchFamily="50" charset="-128"/>
            </a:endParaRPr>
          </a:p>
        </p:txBody>
      </p:sp>
      <p:sp>
        <p:nvSpPr>
          <p:cNvPr id="2" name="正方形/長方形 1"/>
          <p:cNvSpPr/>
          <p:nvPr/>
        </p:nvSpPr>
        <p:spPr>
          <a:xfrm>
            <a:off x="1365798" y="4427484"/>
            <a:ext cx="6441631" cy="1077218"/>
          </a:xfrm>
          <a:prstGeom prst="rect">
            <a:avLst/>
          </a:prstGeom>
        </p:spPr>
        <p:txBody>
          <a:bodyPr wrap="square">
            <a:spAutoFit/>
          </a:bodyPr>
          <a:lstStyle/>
          <a:p>
            <a:pPr algn="ctr"/>
            <a:r>
              <a:rPr lang="ja-JP" altLang="en-US" sz="3200" dirty="0" smtClean="0">
                <a:latin typeface="メイリオ" pitchFamily="50" charset="-128"/>
                <a:ea typeface="メイリオ" pitchFamily="50" charset="-128"/>
                <a:cs typeface="メイリオ" pitchFamily="50" charset="-128"/>
              </a:rPr>
              <a:t>有限の</a:t>
            </a:r>
            <a:r>
              <a:rPr lang="ja-JP" altLang="en-US" sz="3200" dirty="0">
                <a:latin typeface="メイリオ" pitchFamily="50" charset="-128"/>
                <a:ea typeface="メイリオ" pitchFamily="50" charset="-128"/>
                <a:cs typeface="メイリオ" pitchFamily="50" charset="-128"/>
              </a:rPr>
              <a:t>ある物語広告を見せた場合</a:t>
            </a:r>
            <a:r>
              <a:rPr lang="ja-JP" altLang="en-US" sz="3200" dirty="0" smtClean="0">
                <a:latin typeface="メイリオ" pitchFamily="50" charset="-128"/>
                <a:ea typeface="メイリオ" pitchFamily="50" charset="-128"/>
                <a:cs typeface="メイリオ" pitchFamily="50" charset="-128"/>
              </a:rPr>
              <a:t>、</a:t>
            </a:r>
            <a:endParaRPr lang="en-US" altLang="ja-JP" sz="3200" dirty="0" smtClean="0">
              <a:latin typeface="メイリオ" pitchFamily="50" charset="-128"/>
              <a:ea typeface="メイリオ" pitchFamily="50" charset="-128"/>
              <a:cs typeface="メイリオ" pitchFamily="50" charset="-128"/>
            </a:endParaRPr>
          </a:p>
          <a:p>
            <a:pPr algn="ctr"/>
            <a:r>
              <a:rPr lang="ja-JP" altLang="en-US" sz="3200" dirty="0" smtClean="0">
                <a:latin typeface="メイリオ" pitchFamily="50" charset="-128"/>
                <a:ea typeface="メイリオ" pitchFamily="50" charset="-128"/>
                <a:cs typeface="メイリオ" pitchFamily="50" charset="-128"/>
              </a:rPr>
              <a:t>ブランド</a:t>
            </a:r>
            <a:r>
              <a:rPr lang="ja-JP" altLang="en-US" sz="3200" dirty="0">
                <a:latin typeface="メイリオ" pitchFamily="50" charset="-128"/>
                <a:ea typeface="メイリオ" pitchFamily="50" charset="-128"/>
                <a:cs typeface="メイリオ" pitchFamily="50" charset="-128"/>
              </a:rPr>
              <a:t>に対する態度強くなる。</a:t>
            </a:r>
            <a:endParaRPr lang="en-US" altLang="ja-JP"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9728279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latin typeface="メイリオ" pitchFamily="50" charset="-128"/>
                <a:ea typeface="メイリオ" pitchFamily="50" charset="-128"/>
                <a:cs typeface="メイリオ" pitchFamily="50" charset="-128"/>
              </a:rPr>
              <a:t>目次</a:t>
            </a:r>
            <a:endParaRPr kumimoji="1" lang="ja-JP" altLang="en-US"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a:xfrm>
            <a:off x="395536" y="1535480"/>
            <a:ext cx="8229600" cy="4525963"/>
          </a:xfrm>
        </p:spPr>
        <p:txBody>
          <a:bodyPr/>
          <a:lstStyle/>
          <a:p>
            <a:pPr marL="514350" indent="-514350">
              <a:buFont typeface="+mj-lt"/>
              <a:buAutoNum type="arabicPeriod"/>
            </a:pPr>
            <a:r>
              <a:rPr kumimoji="1" lang="ja-JP" altLang="en-US" dirty="0" smtClean="0">
                <a:latin typeface="メイリオ" pitchFamily="50" charset="-128"/>
                <a:ea typeface="メイリオ" pitchFamily="50" charset="-128"/>
                <a:cs typeface="メイリオ" pitchFamily="50" charset="-128"/>
              </a:rPr>
              <a:t>現状分析</a:t>
            </a:r>
            <a:endParaRPr kumimoji="1"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先行研究</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仮説の導出・仮説</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solidFill>
                  <a:srgbClr val="FF0000"/>
                </a:solidFill>
                <a:latin typeface="メイリオ" pitchFamily="50" charset="-128"/>
                <a:ea typeface="メイリオ" pitchFamily="50" charset="-128"/>
                <a:cs typeface="メイリオ" pitchFamily="50" charset="-128"/>
              </a:rPr>
              <a:t>検証</a:t>
            </a:r>
            <a:endParaRPr lang="en-US" altLang="ja-JP" dirty="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a:latin typeface="メイリオ" pitchFamily="50" charset="-128"/>
                <a:ea typeface="メイリオ" pitchFamily="50" charset="-128"/>
                <a:cs typeface="メイリオ" pitchFamily="50" charset="-128"/>
              </a:rPr>
              <a:t>インプリケーション</a:t>
            </a:r>
            <a:endParaRPr lang="en-US" altLang="ja-JP" dirty="0">
              <a:latin typeface="メイリオ" pitchFamily="50" charset="-128"/>
              <a:ea typeface="メイリオ" pitchFamily="50" charset="-128"/>
              <a:cs typeface="メイリオ" pitchFamily="50" charset="-128"/>
            </a:endParaRPr>
          </a:p>
          <a:p>
            <a:pPr marL="514350" indent="-514350">
              <a:buFont typeface="+mj-lt"/>
              <a:buAutoNum type="arabicPeriod"/>
            </a:pPr>
            <a:endParaRPr lang="en-US" altLang="ja-JP" dirty="0">
              <a:solidFill>
                <a:srgbClr val="FF0000"/>
              </a:solidFill>
              <a:latin typeface="メイリオ" pitchFamily="50" charset="-128"/>
              <a:ea typeface="メイリオ" pitchFamily="50" charset="-128"/>
              <a:cs typeface="メイリオ" pitchFamily="50" charset="-128"/>
            </a:endParaRPr>
          </a:p>
        </p:txBody>
      </p:sp>
      <p:sp>
        <p:nvSpPr>
          <p:cNvPr id="4" name="角丸四角形 3"/>
          <p:cNvSpPr/>
          <p:nvPr/>
        </p:nvSpPr>
        <p:spPr>
          <a:xfrm>
            <a:off x="406113" y="3244341"/>
            <a:ext cx="2725727" cy="588623"/>
          </a:xfrm>
          <a:prstGeom prst="roundRect">
            <a:avLst>
              <a:gd name="adj" fmla="val 2633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rgbClr val="FF0000"/>
              </a:solidFill>
            </a:endParaRPr>
          </a:p>
        </p:txBody>
      </p:sp>
      <p:sp>
        <p:nvSpPr>
          <p:cNvPr id="6" name="スライド番号プレースホルダー 5"/>
          <p:cNvSpPr>
            <a:spLocks noGrp="1"/>
          </p:cNvSpPr>
          <p:nvPr>
            <p:ph type="sldNum" sz="quarter" idx="12"/>
          </p:nvPr>
        </p:nvSpPr>
        <p:spPr/>
        <p:txBody>
          <a:bodyPr/>
          <a:lstStyle/>
          <a:p>
            <a:fld id="{24A2943F-D843-43FE-947A-21533D91B39C}" type="slidenum">
              <a:rPr lang="ja-JP" altLang="en-US" smtClean="0">
                <a:solidFill>
                  <a:prstClr val="black"/>
                </a:solidFill>
              </a:rPr>
              <a:pPr/>
              <a:t>34</a:t>
            </a:fld>
            <a:endParaRPr lang="ja-JP" altLang="en-US" dirty="0">
              <a:solidFill>
                <a:prstClr val="black"/>
              </a:solidFill>
            </a:endParaRPr>
          </a:p>
        </p:txBody>
      </p:sp>
    </p:spTree>
    <p:extLst>
      <p:ext uri="{BB962C8B-B14F-4D97-AF65-F5344CB8AC3E}">
        <p14:creationId xmlns:p14="http://schemas.microsoft.com/office/powerpoint/2010/main" val="1913962653"/>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1519" y="2250416"/>
            <a:ext cx="8640961" cy="3605434"/>
          </a:xfrm>
          <a:ln w="34925">
            <a:solidFill>
              <a:schemeClr val="tx1"/>
            </a:solidFill>
          </a:ln>
        </p:spPr>
        <p:txBody>
          <a:bodyPr>
            <a:normAutofit fontScale="92500"/>
          </a:bodyPr>
          <a:lstStyle/>
          <a:p>
            <a:pPr marL="0" indent="0">
              <a:lnSpc>
                <a:spcPct val="150000"/>
              </a:lnSpc>
              <a:spcAft>
                <a:spcPts val="600"/>
              </a:spcAft>
              <a:buNone/>
            </a:pPr>
            <a:r>
              <a:rPr kumimoji="1" lang="ja-JP" altLang="en-US" sz="2000" dirty="0" smtClean="0">
                <a:latin typeface="メイリオ" pitchFamily="50" charset="-128"/>
                <a:ea typeface="メイリオ" pitchFamily="50" charset="-128"/>
                <a:cs typeface="メイリオ" pitchFamily="50" charset="-128"/>
              </a:rPr>
              <a:t>調査目的　　　　　　  有限の有無による感情移入の数値の比較</a:t>
            </a:r>
            <a:endParaRPr kumimoji="1"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調査対象　　　　　　 拓殖大学の学生　人（男性　女性）</a:t>
            </a:r>
            <a:endParaRPr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kumimoji="1" lang="ja-JP" altLang="en-US" sz="2000" dirty="0" smtClean="0">
                <a:latin typeface="メイリオ" pitchFamily="50" charset="-128"/>
                <a:ea typeface="メイリオ" pitchFamily="50" charset="-128"/>
                <a:cs typeface="メイリオ" pitchFamily="50" charset="-128"/>
              </a:rPr>
              <a:t>調査期間　　　　　　 </a:t>
            </a:r>
            <a:r>
              <a:rPr kumimoji="1" lang="en-US" altLang="ja-JP" sz="2000" dirty="0" smtClean="0">
                <a:latin typeface="メイリオ" pitchFamily="50" charset="-128"/>
                <a:ea typeface="メイリオ" pitchFamily="50" charset="-128"/>
                <a:cs typeface="メイリオ" pitchFamily="50" charset="-128"/>
              </a:rPr>
              <a:t>2014</a:t>
            </a:r>
            <a:r>
              <a:rPr kumimoji="1" lang="ja-JP" altLang="en-US" sz="2000" dirty="0" smtClean="0">
                <a:latin typeface="メイリオ" pitchFamily="50" charset="-128"/>
                <a:ea typeface="メイリオ" pitchFamily="50" charset="-128"/>
                <a:cs typeface="メイリオ" pitchFamily="50" charset="-128"/>
              </a:rPr>
              <a:t>年</a:t>
            </a:r>
            <a:r>
              <a:rPr kumimoji="1" lang="en-US" altLang="ja-JP" sz="2000" dirty="0" smtClean="0">
                <a:latin typeface="メイリオ" pitchFamily="50" charset="-128"/>
                <a:ea typeface="メイリオ" pitchFamily="50" charset="-128"/>
                <a:cs typeface="メイリオ" pitchFamily="50" charset="-128"/>
              </a:rPr>
              <a:t>12</a:t>
            </a:r>
            <a:r>
              <a:rPr kumimoji="1" lang="ja-JP" altLang="en-US" sz="2000" dirty="0" smtClean="0">
                <a:latin typeface="メイリオ" pitchFamily="50" charset="-128"/>
                <a:ea typeface="メイリオ" pitchFamily="50" charset="-128"/>
                <a:cs typeface="メイリオ" pitchFamily="50" charset="-128"/>
              </a:rPr>
              <a:t>月</a:t>
            </a:r>
            <a:r>
              <a:rPr kumimoji="1" lang="en-US" altLang="ja-JP" sz="2000" dirty="0" smtClean="0">
                <a:latin typeface="メイリオ" pitchFamily="50" charset="-128"/>
                <a:ea typeface="メイリオ" pitchFamily="50" charset="-128"/>
                <a:cs typeface="メイリオ" pitchFamily="50" charset="-128"/>
              </a:rPr>
              <a:t>10</a:t>
            </a:r>
            <a:r>
              <a:rPr kumimoji="1" lang="ja-JP" altLang="en-US" sz="2000" dirty="0" smtClean="0">
                <a:latin typeface="メイリオ" pitchFamily="50" charset="-128"/>
                <a:ea typeface="メイリオ" pitchFamily="50" charset="-128"/>
                <a:cs typeface="メイリオ" pitchFamily="50" charset="-128"/>
              </a:rPr>
              <a:t>日～</a:t>
            </a:r>
            <a:r>
              <a:rPr lang="ja-JP" altLang="en-US" sz="2000" dirty="0">
                <a:latin typeface="メイリオ" pitchFamily="50" charset="-128"/>
                <a:ea typeface="メイリオ" pitchFamily="50" charset="-128"/>
                <a:cs typeface="メイリオ" pitchFamily="50" charset="-128"/>
              </a:rPr>
              <a:t>　</a:t>
            </a:r>
            <a:r>
              <a:rPr kumimoji="1" lang="ja-JP" altLang="en-US" sz="2000" dirty="0" smtClean="0">
                <a:latin typeface="メイリオ" pitchFamily="50" charset="-128"/>
                <a:ea typeface="メイリオ" pitchFamily="50" charset="-128"/>
                <a:cs typeface="メイリオ" pitchFamily="50" charset="-128"/>
              </a:rPr>
              <a:t>日</a:t>
            </a:r>
            <a:endParaRPr kumimoji="1"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調査方法　　　　　　 動画を見せた後、紙面によるアンケート調査を実施</a:t>
            </a:r>
            <a:endParaRPr kumimoji="1"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サンプルサイズ　　    回答数　人　（内有効回答数　人）</a:t>
            </a:r>
            <a:endParaRPr lang="en-US" altLang="ja-JP"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分析方法</a:t>
            </a:r>
            <a:endParaRPr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［独立変数］　　　　 有限性あり・有限性なし</a:t>
            </a:r>
            <a:endParaRPr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［従属変数］　　　　 感情移入・広告に対する態度・ブランドに対する態度</a:t>
            </a:r>
            <a:endParaRPr lang="en-US" altLang="ja-JP" sz="2000" dirty="0" smtClean="0">
              <a:latin typeface="メイリオ" pitchFamily="50" charset="-128"/>
              <a:ea typeface="メイリオ" pitchFamily="50" charset="-128"/>
              <a:cs typeface="メイリオ" pitchFamily="50" charset="-128"/>
            </a:endParaRPr>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35</a:t>
            </a:fld>
            <a:endParaRPr lang="ja-JP" altLang="en-US">
              <a:solidFill>
                <a:prstClr val="black">
                  <a:tint val="75000"/>
                </a:prstClr>
              </a:solidFill>
            </a:endParaRPr>
          </a:p>
        </p:txBody>
      </p:sp>
      <p:sp>
        <p:nvSpPr>
          <p:cNvPr id="9" name="正方形/長方形 8"/>
          <p:cNvSpPr/>
          <p:nvPr/>
        </p:nvSpPr>
        <p:spPr>
          <a:xfrm>
            <a:off x="1917" y="4045"/>
            <a:ext cx="2173288" cy="692696"/>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0" name="直線コネクタ 9"/>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5" name="タイトル 4"/>
          <p:cNvSpPr>
            <a:spLocks noGrp="1"/>
          </p:cNvSpPr>
          <p:nvPr>
            <p:ph type="title"/>
          </p:nvPr>
        </p:nvSpPr>
        <p:spPr>
          <a:xfrm>
            <a:off x="683568" y="260648"/>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仮説</a:t>
            </a:r>
            <a:r>
              <a:rPr lang="ja-JP" altLang="en-US" sz="3200" dirty="0">
                <a:latin typeface="メイリオ" pitchFamily="50" charset="-128"/>
                <a:ea typeface="メイリオ" pitchFamily="50" charset="-128"/>
                <a:cs typeface="メイリオ" pitchFamily="50" charset="-128"/>
              </a:rPr>
              <a:t>１</a:t>
            </a:r>
            <a:r>
              <a:rPr kumimoji="1" lang="ja-JP" altLang="en-US" sz="3200" dirty="0" smtClean="0">
                <a:latin typeface="メイリオ" pitchFamily="50" charset="-128"/>
                <a:ea typeface="メイリオ" pitchFamily="50" charset="-128"/>
                <a:cs typeface="メイリオ" pitchFamily="50" charset="-128"/>
              </a:rPr>
              <a:t>調査概要</a:t>
            </a:r>
            <a:endParaRPr kumimoji="1" lang="ja-JP" altLang="en-US"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1908457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11560" y="2226130"/>
            <a:ext cx="3780505" cy="1115577"/>
          </a:xfrm>
          <a:ln>
            <a:noFill/>
          </a:ln>
        </p:spPr>
        <p:txBody>
          <a:bodyPr>
            <a:normAutofit/>
          </a:bodyPr>
          <a:lstStyle/>
          <a:p>
            <a:pPr marL="0" indent="0">
              <a:buNone/>
            </a:pPr>
            <a:r>
              <a:rPr kumimoji="1" lang="ja-JP" altLang="en-US" sz="2400" dirty="0" smtClean="0"/>
              <a:t>有限性ありの</a:t>
            </a:r>
            <a:r>
              <a:rPr kumimoji="1" lang="en-US" altLang="ja-JP" sz="2400" dirty="0" smtClean="0"/>
              <a:t>TVCM</a:t>
            </a:r>
            <a:r>
              <a:rPr kumimoji="1" lang="ja-JP" altLang="en-US" sz="2400" dirty="0" smtClean="0"/>
              <a:t>を見せたグループ</a:t>
            </a:r>
            <a:endParaRPr kumimoji="1" lang="ja-JP" altLang="en-US" sz="2400" dirty="0"/>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36</a:t>
            </a:fld>
            <a:endParaRPr lang="ja-JP" altLang="en-US">
              <a:solidFill>
                <a:prstClr val="black">
                  <a:tint val="75000"/>
                </a:prstClr>
              </a:solidFill>
            </a:endParaRPr>
          </a:p>
        </p:txBody>
      </p:sp>
      <p:sp>
        <p:nvSpPr>
          <p:cNvPr id="15" name="テキスト ボックス 14"/>
          <p:cNvSpPr txBox="1"/>
          <p:nvPr/>
        </p:nvSpPr>
        <p:spPr>
          <a:xfrm>
            <a:off x="611560" y="5157192"/>
            <a:ext cx="7742032" cy="1246495"/>
          </a:xfrm>
          <a:prstGeom prst="rect">
            <a:avLst/>
          </a:prstGeom>
          <a:noFill/>
          <a:ln w="38100">
            <a:solidFill>
              <a:schemeClr val="tx1"/>
            </a:solidFill>
          </a:ln>
        </p:spPr>
        <p:txBody>
          <a:bodyPr wrap="square" rtlCol="0">
            <a:spAutoFit/>
          </a:bodyPr>
          <a:lstStyle/>
          <a:p>
            <a:pPr>
              <a:lnSpc>
                <a:spcPct val="150000"/>
              </a:lnSpc>
              <a:spcBef>
                <a:spcPts val="600"/>
              </a:spcBef>
              <a:spcAft>
                <a:spcPts val="1200"/>
              </a:spcAft>
            </a:pPr>
            <a:r>
              <a:rPr kumimoji="1" lang="ja-JP" altLang="en-US" sz="1600" dirty="0" smtClean="0">
                <a:latin typeface="メイリオ" pitchFamily="50" charset="-128"/>
                <a:ea typeface="メイリオ" pitchFamily="50" charset="-128"/>
                <a:cs typeface="メイリオ" pitchFamily="50" charset="-128"/>
              </a:rPr>
              <a:t>有限が感じられると考えられる「</a:t>
            </a:r>
            <a:r>
              <a:rPr kumimoji="1" lang="ja-JP" altLang="en-US" sz="1600" b="1" dirty="0" smtClean="0">
                <a:latin typeface="メイリオ" pitchFamily="50" charset="-128"/>
                <a:ea typeface="メイリオ" pitchFamily="50" charset="-128"/>
                <a:cs typeface="メイリオ" pitchFamily="50" charset="-128"/>
              </a:rPr>
              <a:t>結婚３日前</a:t>
            </a:r>
            <a:r>
              <a:rPr kumimoji="1" lang="ja-JP" altLang="en-US" sz="1600" dirty="0" smtClean="0">
                <a:latin typeface="メイリオ" pitchFamily="50" charset="-128"/>
                <a:ea typeface="メイリオ" pitchFamily="50" charset="-128"/>
                <a:cs typeface="メイリオ" pitchFamily="50" charset="-128"/>
              </a:rPr>
              <a:t>」というセリフと</a:t>
            </a:r>
            <a:r>
              <a:rPr kumimoji="1" lang="ja-JP" altLang="en-US" sz="1600" b="1" dirty="0" smtClean="0">
                <a:latin typeface="メイリオ" pitchFamily="50" charset="-128"/>
                <a:ea typeface="メイリオ" pitchFamily="50" charset="-128"/>
                <a:cs typeface="メイリオ" pitchFamily="50" charset="-128"/>
              </a:rPr>
              <a:t>白無垢</a:t>
            </a:r>
            <a:r>
              <a:rPr kumimoji="1" lang="ja-JP" altLang="en-US" sz="1600" dirty="0" smtClean="0">
                <a:latin typeface="メイリオ" pitchFamily="50" charset="-128"/>
                <a:ea typeface="メイリオ" pitchFamily="50" charset="-128"/>
                <a:cs typeface="メイリオ" pitchFamily="50" charset="-128"/>
              </a:rPr>
              <a:t>が</a:t>
            </a:r>
            <a:r>
              <a:rPr lang="ja-JP" altLang="en-US" sz="1600" dirty="0" smtClean="0">
                <a:latin typeface="メイリオ" pitchFamily="50" charset="-128"/>
                <a:ea typeface="メイリオ" pitchFamily="50" charset="-128"/>
                <a:cs typeface="メイリオ" pitchFamily="50" charset="-128"/>
              </a:rPr>
              <a:t>映しだされる</a:t>
            </a:r>
            <a:r>
              <a:rPr kumimoji="1" lang="ja-JP" altLang="en-US" sz="1600" dirty="0" smtClean="0">
                <a:latin typeface="メイリオ" pitchFamily="50" charset="-128"/>
                <a:ea typeface="メイリオ" pitchFamily="50" charset="-128"/>
                <a:cs typeface="メイリオ" pitchFamily="50" charset="-128"/>
              </a:rPr>
              <a:t>シーンの約</a:t>
            </a:r>
            <a:r>
              <a:rPr kumimoji="1" lang="en-US" altLang="ja-JP" sz="1600" dirty="0" smtClean="0">
                <a:latin typeface="メイリオ" pitchFamily="50" charset="-128"/>
                <a:ea typeface="メイリオ" pitchFamily="50" charset="-128"/>
                <a:cs typeface="メイリオ" pitchFamily="50" charset="-128"/>
              </a:rPr>
              <a:t>4</a:t>
            </a:r>
            <a:r>
              <a:rPr kumimoji="1" lang="ja-JP" altLang="en-US" sz="1600" dirty="0" smtClean="0">
                <a:latin typeface="メイリオ" pitchFamily="50" charset="-128"/>
                <a:ea typeface="メイリオ" pitchFamily="50" charset="-128"/>
                <a:cs typeface="メイリオ" pitchFamily="50" charset="-128"/>
              </a:rPr>
              <a:t>秒間の有無で</a:t>
            </a:r>
            <a:r>
              <a:rPr kumimoji="1" lang="ja-JP" altLang="en-US" sz="1600" u="sng" dirty="0" smtClean="0">
                <a:latin typeface="メイリオ" pitchFamily="50" charset="-128"/>
                <a:ea typeface="メイリオ" pitchFamily="50" charset="-128"/>
                <a:cs typeface="メイリオ" pitchFamily="50" charset="-128"/>
              </a:rPr>
              <a:t>有限のある物語広告</a:t>
            </a:r>
            <a:r>
              <a:rPr kumimoji="1" lang="ja-JP" altLang="en-US" sz="1600" dirty="0" smtClean="0">
                <a:latin typeface="メイリオ" pitchFamily="50" charset="-128"/>
                <a:ea typeface="メイリオ" pitchFamily="50" charset="-128"/>
                <a:cs typeface="メイリオ" pitchFamily="50" charset="-128"/>
              </a:rPr>
              <a:t>、</a:t>
            </a:r>
            <a:r>
              <a:rPr kumimoji="1" lang="ja-JP" altLang="en-US" sz="1600" u="sng" dirty="0" smtClean="0">
                <a:latin typeface="メイリオ" pitchFamily="50" charset="-128"/>
                <a:ea typeface="メイリオ" pitchFamily="50" charset="-128"/>
                <a:cs typeface="メイリオ" pitchFamily="50" charset="-128"/>
              </a:rPr>
              <a:t>ない物語広告</a:t>
            </a:r>
            <a:r>
              <a:rPr kumimoji="1" lang="ja-JP" altLang="en-US" sz="1600" dirty="0" smtClean="0">
                <a:latin typeface="メイリオ" pitchFamily="50" charset="-128"/>
                <a:ea typeface="メイリオ" pitchFamily="50" charset="-128"/>
                <a:cs typeface="メイリオ" pitchFamily="50" charset="-128"/>
              </a:rPr>
              <a:t>とし、</a:t>
            </a:r>
            <a:r>
              <a:rPr lang="ja-JP" altLang="en-US" sz="1600" dirty="0" smtClean="0">
                <a:latin typeface="メイリオ" pitchFamily="50" charset="-128"/>
                <a:ea typeface="メイリオ" pitchFamily="50" charset="-128"/>
                <a:cs typeface="メイリオ" pitchFamily="50" charset="-128"/>
              </a:rPr>
              <a:t>有限の</a:t>
            </a:r>
            <a:r>
              <a:rPr lang="ja-JP" altLang="en-US" sz="1600" dirty="0">
                <a:latin typeface="メイリオ" pitchFamily="50" charset="-128"/>
                <a:ea typeface="メイリオ" pitchFamily="50" charset="-128"/>
                <a:cs typeface="メイリオ" pitchFamily="50" charset="-128"/>
              </a:rPr>
              <a:t>ある</a:t>
            </a:r>
            <a:r>
              <a:rPr lang="ja-JP" altLang="en-US" sz="1600" dirty="0" smtClean="0">
                <a:latin typeface="メイリオ" pitchFamily="50" charset="-128"/>
                <a:ea typeface="メイリオ" pitchFamily="50" charset="-128"/>
                <a:cs typeface="メイリオ" pitchFamily="50" charset="-128"/>
              </a:rPr>
              <a:t>物語</a:t>
            </a:r>
            <a:r>
              <a:rPr lang="ja-JP" altLang="en-US" sz="1600" dirty="0">
                <a:latin typeface="メイリオ" pitchFamily="50" charset="-128"/>
                <a:ea typeface="メイリオ" pitchFamily="50" charset="-128"/>
                <a:cs typeface="メイリオ" pitchFamily="50" charset="-128"/>
              </a:rPr>
              <a:t>広告</a:t>
            </a:r>
            <a:r>
              <a:rPr lang="ja-JP" altLang="en-US" sz="1600" dirty="0" smtClean="0">
                <a:latin typeface="メイリオ" pitchFamily="50" charset="-128"/>
                <a:ea typeface="メイリオ" pitchFamily="50" charset="-128"/>
                <a:cs typeface="メイリオ" pitchFamily="50" charset="-128"/>
              </a:rPr>
              <a:t>は、有限の</a:t>
            </a:r>
            <a:r>
              <a:rPr lang="ja-JP" altLang="en-US" sz="1600" dirty="0">
                <a:latin typeface="メイリオ" pitchFamily="50" charset="-128"/>
                <a:ea typeface="メイリオ" pitchFamily="50" charset="-128"/>
                <a:cs typeface="メイリオ" pitchFamily="50" charset="-128"/>
              </a:rPr>
              <a:t>ない</a:t>
            </a:r>
            <a:r>
              <a:rPr lang="ja-JP" altLang="en-US" sz="1600" dirty="0" smtClean="0">
                <a:latin typeface="メイリオ" pitchFamily="50" charset="-128"/>
                <a:ea typeface="メイリオ" pitchFamily="50" charset="-128"/>
                <a:cs typeface="メイリオ" pitchFamily="50" charset="-128"/>
              </a:rPr>
              <a:t>物語</a:t>
            </a:r>
            <a:r>
              <a:rPr lang="ja-JP" altLang="en-US" sz="1600" dirty="0">
                <a:latin typeface="メイリオ" pitchFamily="50" charset="-128"/>
                <a:ea typeface="メイリオ" pitchFamily="50" charset="-128"/>
                <a:cs typeface="メイリオ" pitchFamily="50" charset="-128"/>
              </a:rPr>
              <a:t>広告</a:t>
            </a:r>
            <a:r>
              <a:rPr lang="ja-JP" altLang="en-US" sz="1600" dirty="0" smtClean="0">
                <a:latin typeface="メイリオ" pitchFamily="50" charset="-128"/>
                <a:ea typeface="メイリオ" pitchFamily="50" charset="-128"/>
                <a:cs typeface="メイリオ" pitchFamily="50" charset="-128"/>
              </a:rPr>
              <a:t>に</a:t>
            </a:r>
            <a:r>
              <a:rPr lang="ja-JP" altLang="en-US" sz="1600" dirty="0">
                <a:latin typeface="メイリオ" pitchFamily="50" charset="-128"/>
                <a:ea typeface="メイリオ" pitchFamily="50" charset="-128"/>
                <a:cs typeface="メイリオ" pitchFamily="50" charset="-128"/>
              </a:rPr>
              <a:t>比べて感情移入</a:t>
            </a:r>
            <a:r>
              <a:rPr lang="ja-JP" altLang="en-US" sz="1600" dirty="0" smtClean="0">
                <a:latin typeface="メイリオ" pitchFamily="50" charset="-128"/>
                <a:ea typeface="メイリオ" pitchFamily="50" charset="-128"/>
                <a:cs typeface="メイリオ" pitchFamily="50" charset="-128"/>
              </a:rPr>
              <a:t>しやすいことを検証</a:t>
            </a:r>
            <a:r>
              <a:rPr kumimoji="1" lang="ja-JP" altLang="en-US" dirty="0" smtClean="0">
                <a:latin typeface="メイリオ" pitchFamily="50" charset="-128"/>
                <a:ea typeface="メイリオ" pitchFamily="50" charset="-128"/>
                <a:cs typeface="メイリオ" pitchFamily="50" charset="-128"/>
              </a:rPr>
              <a:t>。</a:t>
            </a:r>
            <a:endParaRPr kumimoji="1" lang="ja-JP" altLang="en-US" sz="1600" dirty="0">
              <a:latin typeface="メイリオ" pitchFamily="50" charset="-128"/>
              <a:ea typeface="メイリオ" pitchFamily="50" charset="-128"/>
              <a:cs typeface="メイリオ" pitchFamily="50" charset="-128"/>
            </a:endParaRPr>
          </a:p>
        </p:txBody>
      </p:sp>
      <p:sp>
        <p:nvSpPr>
          <p:cNvPr id="10" name="テキスト ボックス 9"/>
          <p:cNvSpPr txBox="1"/>
          <p:nvPr/>
        </p:nvSpPr>
        <p:spPr>
          <a:xfrm>
            <a:off x="479543" y="1218205"/>
            <a:ext cx="8174313" cy="677108"/>
          </a:xfrm>
          <a:prstGeom prst="rect">
            <a:avLst/>
          </a:prstGeom>
          <a:noFill/>
        </p:spPr>
        <p:txBody>
          <a:bodyPr wrap="square" rtlCol="0">
            <a:spAutoFit/>
          </a:bodyPr>
          <a:lstStyle/>
          <a:p>
            <a:pPr algn="ctr"/>
            <a:r>
              <a:rPr kumimoji="1" lang="ja-JP" altLang="en-US" sz="2000" b="1" dirty="0" smtClean="0">
                <a:latin typeface="メイリオ" pitchFamily="50" charset="-128"/>
                <a:ea typeface="メイリオ" pitchFamily="50" charset="-128"/>
                <a:cs typeface="メイリオ" pitchFamily="50" charset="-128"/>
              </a:rPr>
              <a:t>＜</a:t>
            </a:r>
            <a:r>
              <a:rPr lang="ja-JP" altLang="en-US" sz="2000" b="1" dirty="0">
                <a:latin typeface="メイリオ" pitchFamily="50" charset="-128"/>
                <a:ea typeface="メイリオ" pitchFamily="50" charset="-128"/>
                <a:cs typeface="メイリオ" pitchFamily="50" charset="-128"/>
              </a:rPr>
              <a:t>「</a:t>
            </a:r>
            <a:r>
              <a:rPr lang="en-US" altLang="ja-JP" sz="2000" b="1" dirty="0">
                <a:latin typeface="メイリオ" pitchFamily="50" charset="-128"/>
                <a:ea typeface="メイリオ" pitchFamily="50" charset="-128"/>
                <a:cs typeface="メイリオ" pitchFamily="50" charset="-128"/>
              </a:rPr>
              <a:t>TVCM</a:t>
            </a:r>
            <a:r>
              <a:rPr lang="ja-JP" altLang="en-US" sz="2000" b="1" dirty="0">
                <a:latin typeface="メイリオ" pitchFamily="50" charset="-128"/>
                <a:ea typeface="メイリオ" pitchFamily="50" charset="-128"/>
                <a:cs typeface="メイリオ" pitchFamily="50" charset="-128"/>
              </a:rPr>
              <a:t>の印象に関する調査」として、アンケートを</a:t>
            </a:r>
            <a:r>
              <a:rPr lang="ja-JP" altLang="en-US" sz="2000" b="1" dirty="0" smtClean="0">
                <a:latin typeface="メイリオ" pitchFamily="50" charset="-128"/>
                <a:ea typeface="メイリオ" pitchFamily="50" charset="-128"/>
                <a:cs typeface="メイリオ" pitchFamily="50" charset="-128"/>
              </a:rPr>
              <a:t>実施＞</a:t>
            </a:r>
            <a:endParaRPr lang="en-US" altLang="ja-JP" sz="2000" b="1" dirty="0">
              <a:latin typeface="メイリオ" pitchFamily="50" charset="-128"/>
              <a:ea typeface="メイリオ" pitchFamily="50" charset="-128"/>
              <a:cs typeface="メイリオ" pitchFamily="50" charset="-128"/>
            </a:endParaRPr>
          </a:p>
          <a:p>
            <a:endParaRPr kumimoji="1" lang="ja-JP" altLang="en-US" dirty="0">
              <a:latin typeface="メイリオ" pitchFamily="50" charset="-128"/>
              <a:ea typeface="メイリオ" pitchFamily="50" charset="-128"/>
              <a:cs typeface="メイリオ" pitchFamily="50" charset="-128"/>
            </a:endParaRPr>
          </a:p>
        </p:txBody>
      </p:sp>
      <p:grpSp>
        <p:nvGrpSpPr>
          <p:cNvPr id="24" name="グループ化 23"/>
          <p:cNvGrpSpPr/>
          <p:nvPr/>
        </p:nvGrpSpPr>
        <p:grpSpPr>
          <a:xfrm>
            <a:off x="502375" y="1668839"/>
            <a:ext cx="3780504" cy="3074058"/>
            <a:chOff x="513226" y="1659683"/>
            <a:chExt cx="3780504" cy="3074058"/>
          </a:xfrm>
        </p:grpSpPr>
        <p:sp>
          <p:nvSpPr>
            <p:cNvPr id="16" name="角丸四角形 15"/>
            <p:cNvSpPr/>
            <p:nvPr/>
          </p:nvSpPr>
          <p:spPr>
            <a:xfrm>
              <a:off x="513226" y="1968759"/>
              <a:ext cx="3780504" cy="2764982"/>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latin typeface="メイリオ" pitchFamily="50" charset="-128"/>
                <a:ea typeface="メイリオ" pitchFamily="50" charset="-128"/>
                <a:cs typeface="メイリオ" pitchFamily="50" charset="-128"/>
              </a:endParaRPr>
            </a:p>
          </p:txBody>
        </p:sp>
        <p:pic>
          <p:nvPicPr>
            <p:cNvPr id="11" name="図 10" descr="画面の領域"/>
            <p:cNvPicPr>
              <a:picLocks noChangeAspect="1"/>
            </p:cNvPicPr>
            <p:nvPr/>
          </p:nvPicPr>
          <p:blipFill>
            <a:blip r:embed="rId2">
              <a:extLst>
                <a:ext uri="{BEBA8EAE-BF5A-486C-A8C5-ECC9F3942E4B}">
                  <a14:imgProps xmlns:a14="http://schemas.microsoft.com/office/drawing/2010/main">
                    <a14:imgLayer r:embed="rId3">
                      <a14:imgEffect>
                        <a14:artisticCrisscrossEtching/>
                      </a14:imgEffect>
                    </a14:imgLayer>
                  </a14:imgProps>
                </a:ext>
                <a:ext uri="{28A0092B-C50C-407E-A947-70E740481C1C}">
                  <a14:useLocalDpi xmlns:a14="http://schemas.microsoft.com/office/drawing/2010/main" val="0"/>
                </a:ext>
              </a:extLst>
            </a:blip>
            <a:stretch>
              <a:fillRect/>
            </a:stretch>
          </p:blipFill>
          <p:spPr>
            <a:xfrm>
              <a:off x="1362081" y="3220750"/>
              <a:ext cx="2091478" cy="1328259"/>
            </a:xfrm>
            <a:prstGeom prst="rect">
              <a:avLst/>
            </a:prstGeom>
          </p:spPr>
        </p:pic>
        <p:sp>
          <p:nvSpPr>
            <p:cNvPr id="12" name="正方形/長方形 11"/>
            <p:cNvSpPr/>
            <p:nvPr/>
          </p:nvSpPr>
          <p:spPr>
            <a:xfrm>
              <a:off x="1723744" y="1659683"/>
              <a:ext cx="1368152" cy="531066"/>
            </a:xfrm>
            <a:prstGeom prst="rect">
              <a:avLst/>
            </a:prstGeom>
            <a:solidFill>
              <a:srgbClr val="EFE74B"/>
            </a:solidFill>
            <a:ln>
              <a:solidFill>
                <a:srgbClr val="EFE7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latin typeface="メイリオ" pitchFamily="50" charset="-128"/>
                  <a:ea typeface="メイリオ" pitchFamily="50" charset="-128"/>
                  <a:cs typeface="メイリオ" pitchFamily="50" charset="-128"/>
                </a:rPr>
                <a:t>グループ</a:t>
              </a:r>
              <a:r>
                <a:rPr lang="en-US" altLang="ja-JP" dirty="0">
                  <a:solidFill>
                    <a:schemeClr val="tx1"/>
                  </a:solidFill>
                  <a:latin typeface="メイリオ" pitchFamily="50" charset="-128"/>
                  <a:ea typeface="メイリオ" pitchFamily="50" charset="-128"/>
                  <a:cs typeface="メイリオ" pitchFamily="50" charset="-128"/>
                </a:rPr>
                <a:t>A</a:t>
              </a:r>
              <a:endParaRPr kumimoji="1" lang="ja-JP" altLang="en-US" dirty="0">
                <a:solidFill>
                  <a:schemeClr val="tx1"/>
                </a:solidFill>
                <a:latin typeface="メイリオ" pitchFamily="50" charset="-128"/>
                <a:ea typeface="メイリオ" pitchFamily="50" charset="-128"/>
                <a:cs typeface="メイリオ" pitchFamily="50" charset="-128"/>
              </a:endParaRPr>
            </a:p>
          </p:txBody>
        </p:sp>
      </p:grpSp>
      <p:grpSp>
        <p:nvGrpSpPr>
          <p:cNvPr id="13" name="グループ化 12"/>
          <p:cNvGrpSpPr/>
          <p:nvPr/>
        </p:nvGrpSpPr>
        <p:grpSpPr>
          <a:xfrm>
            <a:off x="4831597" y="1668839"/>
            <a:ext cx="3780504" cy="3084137"/>
            <a:chOff x="4743955" y="1652680"/>
            <a:chExt cx="3780504" cy="3043999"/>
          </a:xfrm>
        </p:grpSpPr>
        <p:sp>
          <p:nvSpPr>
            <p:cNvPr id="22" name="角丸四角形 21"/>
            <p:cNvSpPr/>
            <p:nvPr/>
          </p:nvSpPr>
          <p:spPr>
            <a:xfrm>
              <a:off x="4743955" y="1968759"/>
              <a:ext cx="3780504" cy="2727920"/>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latin typeface="メイリオ" pitchFamily="50" charset="-128"/>
                <a:ea typeface="メイリオ" pitchFamily="50" charset="-128"/>
                <a:cs typeface="メイリオ" pitchFamily="50" charset="-128"/>
              </a:endParaRPr>
            </a:p>
          </p:txBody>
        </p:sp>
        <p:pic>
          <p:nvPicPr>
            <p:cNvPr id="7" name="図 6" descr="画面の領域"/>
            <p:cNvPicPr>
              <a:picLocks noChangeAspect="1"/>
            </p:cNvPicPr>
            <p:nvPr/>
          </p:nvPicPr>
          <p:blipFill>
            <a:blip r:embed="rId2">
              <a:extLst>
                <a:ext uri="{BEBA8EAE-BF5A-486C-A8C5-ECC9F3942E4B}">
                  <a14:imgProps xmlns:a14="http://schemas.microsoft.com/office/drawing/2010/main">
                    <a14:imgLayer r:embed="rId3">
                      <a14:imgEffect>
                        <a14:artisticCrisscrossEtching/>
                      </a14:imgEffect>
                    </a14:imgLayer>
                  </a14:imgProps>
                </a:ext>
                <a:ext uri="{28A0092B-C50C-407E-A947-70E740481C1C}">
                  <a14:useLocalDpi xmlns:a14="http://schemas.microsoft.com/office/drawing/2010/main" val="0"/>
                </a:ext>
              </a:extLst>
            </a:blip>
            <a:stretch>
              <a:fillRect/>
            </a:stretch>
          </p:blipFill>
          <p:spPr>
            <a:xfrm>
              <a:off x="5577617" y="3193441"/>
              <a:ext cx="2091478" cy="1328259"/>
            </a:xfrm>
            <a:prstGeom prst="rect">
              <a:avLst/>
            </a:prstGeom>
          </p:spPr>
        </p:pic>
        <p:cxnSp>
          <p:nvCxnSpPr>
            <p:cNvPr id="9" name="直線コネクタ 8"/>
            <p:cNvCxnSpPr/>
            <p:nvPr/>
          </p:nvCxnSpPr>
          <p:spPr>
            <a:xfrm>
              <a:off x="5588251" y="3199207"/>
              <a:ext cx="2091477" cy="1315142"/>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flipH="1">
              <a:off x="5588251" y="3203935"/>
              <a:ext cx="2102110" cy="1292072"/>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正方形/長方形 20"/>
            <p:cNvSpPr/>
            <p:nvPr/>
          </p:nvSpPr>
          <p:spPr>
            <a:xfrm>
              <a:off x="5949913" y="1652680"/>
              <a:ext cx="1368152" cy="531066"/>
            </a:xfrm>
            <a:prstGeom prst="rect">
              <a:avLst/>
            </a:prstGeom>
            <a:solidFill>
              <a:srgbClr val="E54337"/>
            </a:solidFill>
            <a:ln>
              <a:solidFill>
                <a:srgbClr val="E5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latin typeface="メイリオ" pitchFamily="50" charset="-128"/>
                  <a:ea typeface="メイリオ" pitchFamily="50" charset="-128"/>
                  <a:cs typeface="メイリオ" pitchFamily="50" charset="-128"/>
                </a:rPr>
                <a:t>グループ</a:t>
              </a:r>
              <a:r>
                <a:rPr lang="en-US" altLang="ja-JP" dirty="0" smtClean="0">
                  <a:solidFill>
                    <a:schemeClr val="tx1"/>
                  </a:solidFill>
                  <a:latin typeface="メイリオ" pitchFamily="50" charset="-128"/>
                  <a:ea typeface="メイリオ" pitchFamily="50" charset="-128"/>
                  <a:cs typeface="メイリオ" pitchFamily="50" charset="-128"/>
                </a:rPr>
                <a:t>B</a:t>
              </a:r>
              <a:endParaRPr kumimoji="1" lang="ja-JP" altLang="en-US" dirty="0">
                <a:solidFill>
                  <a:schemeClr val="tx1"/>
                </a:solidFill>
                <a:latin typeface="メイリオ" pitchFamily="50" charset="-128"/>
                <a:ea typeface="メイリオ" pitchFamily="50" charset="-128"/>
                <a:cs typeface="メイリオ" pitchFamily="50" charset="-128"/>
              </a:endParaRPr>
            </a:p>
          </p:txBody>
        </p:sp>
      </p:grpSp>
      <p:sp>
        <p:nvSpPr>
          <p:cNvPr id="23" name="コンテンツ プレースホルダー 2"/>
          <p:cNvSpPr txBox="1">
            <a:spLocks/>
          </p:cNvSpPr>
          <p:nvPr/>
        </p:nvSpPr>
        <p:spPr>
          <a:xfrm>
            <a:off x="5028391" y="2430795"/>
            <a:ext cx="3404230" cy="884690"/>
          </a:xfrm>
          <a:prstGeom prst="rect">
            <a:avLst/>
          </a:prstGeom>
          <a:ln>
            <a:noFill/>
          </a:ln>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gn="ctr">
              <a:buFont typeface="Arial" pitchFamily="34" charset="0"/>
              <a:buNone/>
            </a:pPr>
            <a:r>
              <a:rPr lang="ja-JP" altLang="en-US" sz="2400" dirty="0" smtClean="0">
                <a:latin typeface="メイリオ" pitchFamily="50" charset="-128"/>
                <a:ea typeface="メイリオ" pitchFamily="50" charset="-128"/>
                <a:cs typeface="メイリオ" pitchFamily="50" charset="-128"/>
              </a:rPr>
              <a:t>有限なしの</a:t>
            </a:r>
            <a:r>
              <a:rPr lang="en-US" altLang="ja-JP" sz="2400" dirty="0" smtClean="0">
                <a:latin typeface="メイリオ" pitchFamily="50" charset="-128"/>
                <a:ea typeface="メイリオ" pitchFamily="50" charset="-128"/>
                <a:cs typeface="メイリオ" pitchFamily="50" charset="-128"/>
              </a:rPr>
              <a:t>TVCM</a:t>
            </a:r>
            <a:r>
              <a:rPr lang="ja-JP" altLang="en-US" sz="2400" dirty="0" smtClean="0">
                <a:latin typeface="メイリオ" pitchFamily="50" charset="-128"/>
                <a:ea typeface="メイリオ" pitchFamily="50" charset="-128"/>
                <a:cs typeface="メイリオ" pitchFamily="50" charset="-128"/>
              </a:rPr>
              <a:t>を</a:t>
            </a:r>
            <a:endParaRPr lang="en-US" altLang="ja-JP" sz="2400" dirty="0" smtClean="0">
              <a:latin typeface="メイリオ" pitchFamily="50" charset="-128"/>
              <a:ea typeface="メイリオ" pitchFamily="50" charset="-128"/>
              <a:cs typeface="メイリオ" pitchFamily="50" charset="-128"/>
            </a:endParaRPr>
          </a:p>
          <a:p>
            <a:pPr marL="0" indent="0" algn="ctr">
              <a:buFont typeface="Arial" pitchFamily="34" charset="0"/>
              <a:buNone/>
            </a:pPr>
            <a:r>
              <a:rPr lang="ja-JP" altLang="en-US" sz="2400" dirty="0" smtClean="0">
                <a:latin typeface="メイリオ" pitchFamily="50" charset="-128"/>
                <a:ea typeface="メイリオ" pitchFamily="50" charset="-128"/>
                <a:cs typeface="メイリオ" pitchFamily="50" charset="-128"/>
              </a:rPr>
              <a:t>見せるグループ</a:t>
            </a:r>
            <a:endParaRPr lang="ja-JP" altLang="en-US" sz="2400" dirty="0">
              <a:latin typeface="メイリオ" pitchFamily="50" charset="-128"/>
              <a:ea typeface="メイリオ" pitchFamily="50" charset="-128"/>
              <a:cs typeface="メイリオ" pitchFamily="50" charset="-128"/>
            </a:endParaRPr>
          </a:p>
        </p:txBody>
      </p:sp>
      <p:sp>
        <p:nvSpPr>
          <p:cNvPr id="25" name="正方形/長方形 24"/>
          <p:cNvSpPr/>
          <p:nvPr/>
        </p:nvSpPr>
        <p:spPr>
          <a:xfrm>
            <a:off x="755576" y="2434836"/>
            <a:ext cx="3312368" cy="830997"/>
          </a:xfrm>
          <a:prstGeom prst="rect">
            <a:avLst/>
          </a:prstGeom>
        </p:spPr>
        <p:txBody>
          <a:bodyPr wrap="square">
            <a:spAutoFit/>
          </a:bodyPr>
          <a:lstStyle/>
          <a:p>
            <a:pPr lvl="0" algn="ctr"/>
            <a:r>
              <a:rPr lang="ja-JP" altLang="en-US" sz="2400" dirty="0" smtClean="0">
                <a:solidFill>
                  <a:prstClr val="black"/>
                </a:solidFill>
                <a:latin typeface="メイリオ" pitchFamily="50" charset="-128"/>
                <a:ea typeface="メイリオ" pitchFamily="50" charset="-128"/>
                <a:cs typeface="メイリオ" pitchFamily="50" charset="-128"/>
              </a:rPr>
              <a:t>有限あり</a:t>
            </a:r>
            <a:r>
              <a:rPr lang="ja-JP" altLang="en-US" sz="2400" dirty="0">
                <a:solidFill>
                  <a:prstClr val="black"/>
                </a:solidFill>
                <a:latin typeface="メイリオ" pitchFamily="50" charset="-128"/>
                <a:ea typeface="メイリオ" pitchFamily="50" charset="-128"/>
                <a:cs typeface="メイリオ" pitchFamily="50" charset="-128"/>
              </a:rPr>
              <a:t>の</a:t>
            </a:r>
            <a:r>
              <a:rPr lang="en-US" altLang="ja-JP" sz="2400" dirty="0">
                <a:solidFill>
                  <a:prstClr val="black"/>
                </a:solidFill>
                <a:latin typeface="メイリオ" pitchFamily="50" charset="-128"/>
                <a:ea typeface="メイリオ" pitchFamily="50" charset="-128"/>
                <a:cs typeface="メイリオ" pitchFamily="50" charset="-128"/>
              </a:rPr>
              <a:t>TVCM</a:t>
            </a:r>
            <a:r>
              <a:rPr lang="ja-JP" altLang="en-US" sz="2400" dirty="0" smtClean="0">
                <a:solidFill>
                  <a:prstClr val="black"/>
                </a:solidFill>
                <a:latin typeface="メイリオ" pitchFamily="50" charset="-128"/>
                <a:ea typeface="メイリオ" pitchFamily="50" charset="-128"/>
                <a:cs typeface="メイリオ" pitchFamily="50" charset="-128"/>
              </a:rPr>
              <a:t>を</a:t>
            </a:r>
            <a:endParaRPr lang="en-US" altLang="ja-JP" sz="2400" dirty="0" smtClean="0">
              <a:solidFill>
                <a:prstClr val="black"/>
              </a:solidFill>
              <a:latin typeface="メイリオ" pitchFamily="50" charset="-128"/>
              <a:ea typeface="メイリオ" pitchFamily="50" charset="-128"/>
              <a:cs typeface="メイリオ" pitchFamily="50" charset="-128"/>
            </a:endParaRPr>
          </a:p>
          <a:p>
            <a:pPr lvl="0" algn="ctr"/>
            <a:r>
              <a:rPr lang="ja-JP" altLang="en-US" sz="2400" dirty="0" smtClean="0">
                <a:solidFill>
                  <a:prstClr val="black"/>
                </a:solidFill>
                <a:latin typeface="メイリオ" pitchFamily="50" charset="-128"/>
                <a:ea typeface="メイリオ" pitchFamily="50" charset="-128"/>
                <a:cs typeface="メイリオ" pitchFamily="50" charset="-128"/>
              </a:rPr>
              <a:t>見せるグループ</a:t>
            </a:r>
            <a:endParaRPr lang="ja-JP" altLang="en-US" sz="2400" dirty="0">
              <a:solidFill>
                <a:prstClr val="black"/>
              </a:solidFill>
              <a:latin typeface="メイリオ" pitchFamily="50" charset="-128"/>
              <a:ea typeface="メイリオ" pitchFamily="50" charset="-128"/>
              <a:cs typeface="メイリオ" pitchFamily="50" charset="-128"/>
            </a:endParaRPr>
          </a:p>
        </p:txBody>
      </p:sp>
      <p:sp>
        <p:nvSpPr>
          <p:cNvPr id="26" name="正方形/長方形 25"/>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27" name="直線コネクタ 26"/>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28" name="タイトル 4"/>
          <p:cNvSpPr>
            <a:spLocks noGrp="1"/>
          </p:cNvSpPr>
          <p:nvPr>
            <p:ph type="title"/>
          </p:nvPr>
        </p:nvSpPr>
        <p:spPr>
          <a:xfrm>
            <a:off x="454819" y="188729"/>
            <a:ext cx="8229600" cy="1143000"/>
          </a:xfrm>
        </p:spPr>
        <p:txBody>
          <a:bodyPr>
            <a:normAutofit/>
          </a:bodyPr>
          <a:lstStyle/>
          <a:p>
            <a:r>
              <a:rPr lang="ja-JP" altLang="en-US" sz="3200" dirty="0">
                <a:latin typeface="メイリオ" pitchFamily="50" charset="-128"/>
                <a:ea typeface="メイリオ" pitchFamily="50" charset="-128"/>
                <a:cs typeface="メイリオ" pitchFamily="50" charset="-128"/>
              </a:rPr>
              <a:t>検証</a:t>
            </a:r>
            <a:r>
              <a:rPr lang="ja-JP" altLang="en-US" sz="3200" dirty="0" smtClean="0">
                <a:latin typeface="メイリオ" pitchFamily="50" charset="-128"/>
                <a:ea typeface="メイリオ" pitchFamily="50" charset="-128"/>
                <a:cs typeface="メイリオ" pitchFamily="50" charset="-128"/>
              </a:rPr>
              <a:t>方法</a:t>
            </a:r>
            <a:endParaRPr kumimoji="1" lang="ja-JP" altLang="en-US"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7846432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1520" y="1250504"/>
            <a:ext cx="8507288" cy="4050704"/>
          </a:xfrm>
        </p:spPr>
        <p:txBody>
          <a:bodyPr>
            <a:normAutofit/>
          </a:bodyPr>
          <a:lstStyle/>
          <a:p>
            <a:pPr marL="514350" indent="-514350">
              <a:buFont typeface="+mj-lt"/>
              <a:buAutoNum type="arabicPeriod"/>
            </a:pPr>
            <a:endParaRPr kumimoji="1" lang="en-US" altLang="ja-JP" sz="2000" dirty="0" smtClean="0">
              <a:latin typeface="メイリオ" pitchFamily="50" charset="-128"/>
              <a:ea typeface="メイリオ" pitchFamily="50" charset="-128"/>
              <a:cs typeface="メイリオ" pitchFamily="50" charset="-128"/>
            </a:endParaRPr>
          </a:p>
          <a:p>
            <a:endParaRPr lang="en-US" altLang="ja-JP" sz="2000" dirty="0">
              <a:latin typeface="メイリオ" pitchFamily="50" charset="-128"/>
              <a:ea typeface="メイリオ" pitchFamily="50" charset="-128"/>
              <a:cs typeface="メイリオ" pitchFamily="50" charset="-128"/>
            </a:endParaRPr>
          </a:p>
          <a:p>
            <a:r>
              <a:rPr kumimoji="1" lang="en-US" altLang="ja-JP" sz="2000" dirty="0" smtClean="0">
                <a:latin typeface="メイリオ" pitchFamily="50" charset="-128"/>
                <a:ea typeface="メイリオ" pitchFamily="50" charset="-128"/>
                <a:cs typeface="メイリオ" pitchFamily="50" charset="-128"/>
              </a:rPr>
              <a:t>CM</a:t>
            </a:r>
            <a:r>
              <a:rPr kumimoji="1" lang="ja-JP" altLang="en-US" sz="2000" dirty="0" smtClean="0">
                <a:latin typeface="メイリオ" pitchFamily="50" charset="-128"/>
                <a:ea typeface="メイリオ" pitchFamily="50" charset="-128"/>
                <a:cs typeface="メイリオ" pitchFamily="50" charset="-128"/>
              </a:rPr>
              <a:t>内に有限が含まれているから</a:t>
            </a:r>
            <a:endParaRPr kumimoji="1" lang="en-US" altLang="ja-JP" sz="2000" dirty="0" smtClean="0">
              <a:latin typeface="メイリオ" pitchFamily="50" charset="-128"/>
              <a:ea typeface="メイリオ" pitchFamily="50" charset="-128"/>
              <a:cs typeface="メイリオ" pitchFamily="50" charset="-128"/>
            </a:endParaRPr>
          </a:p>
          <a:p>
            <a:endParaRPr kumimoji="1" lang="en-US" altLang="ja-JP" sz="2000" dirty="0" smtClean="0">
              <a:latin typeface="メイリオ" pitchFamily="50" charset="-128"/>
              <a:ea typeface="メイリオ" pitchFamily="50" charset="-128"/>
              <a:cs typeface="メイリオ" pitchFamily="50" charset="-128"/>
            </a:endParaRPr>
          </a:p>
          <a:p>
            <a:r>
              <a:rPr lang="ja-JP" altLang="en-US" sz="2000" dirty="0">
                <a:latin typeface="メイリオ" pitchFamily="50" charset="-128"/>
                <a:ea typeface="メイリオ" pitchFamily="50" charset="-128"/>
                <a:cs typeface="メイリオ" pitchFamily="50" charset="-128"/>
              </a:rPr>
              <a:t>ガス</a:t>
            </a:r>
            <a:r>
              <a:rPr lang="ja-JP" altLang="en-US" sz="2000" dirty="0" smtClean="0">
                <a:latin typeface="メイリオ" pitchFamily="50" charset="-128"/>
                <a:ea typeface="メイリオ" pitchFamily="50" charset="-128"/>
                <a:cs typeface="メイリオ" pitchFamily="50" charset="-128"/>
              </a:rPr>
              <a:t>は大学生にとって関心の高いものではないから</a:t>
            </a:r>
            <a:endParaRPr lang="en-US" altLang="ja-JP" sz="2000" dirty="0">
              <a:latin typeface="メイリオ" pitchFamily="50" charset="-128"/>
              <a:ea typeface="メイリオ" pitchFamily="50" charset="-128"/>
              <a:cs typeface="メイリオ" pitchFamily="50" charset="-128"/>
            </a:endParaRPr>
          </a:p>
          <a:p>
            <a:pPr marL="400050" lvl="1" indent="0">
              <a:buNone/>
            </a:pPr>
            <a:r>
              <a:rPr lang="ja-JP" altLang="en-US" sz="1800" dirty="0">
                <a:latin typeface="メイリオ" pitchFamily="50" charset="-128"/>
                <a:ea typeface="メイリオ" pitchFamily="50" charset="-128"/>
                <a:cs typeface="メイリオ" pitchFamily="50" charset="-128"/>
              </a:rPr>
              <a:t>関心が</a:t>
            </a:r>
            <a:r>
              <a:rPr lang="ja-JP" altLang="en-US" sz="1800" dirty="0" smtClean="0">
                <a:latin typeface="メイリオ" pitchFamily="50" charset="-128"/>
                <a:ea typeface="メイリオ" pitchFamily="50" charset="-128"/>
                <a:cs typeface="メイリオ" pitchFamily="50" charset="-128"/>
              </a:rPr>
              <a:t>高い場合、アンケート対象者が予備知識をもっている可能性</a:t>
            </a:r>
            <a:r>
              <a:rPr lang="ja-JP" altLang="en-US" sz="1800" dirty="0">
                <a:latin typeface="メイリオ" pitchFamily="50" charset="-128"/>
                <a:ea typeface="メイリオ" pitchFamily="50" charset="-128"/>
                <a:cs typeface="メイリオ" pitchFamily="50" charset="-128"/>
              </a:rPr>
              <a:t>が</a:t>
            </a:r>
            <a:r>
              <a:rPr lang="ja-JP" altLang="en-US" sz="1800" dirty="0" smtClean="0">
                <a:latin typeface="メイリオ" pitchFamily="50" charset="-128"/>
                <a:ea typeface="メイリオ" pitchFamily="50" charset="-128"/>
                <a:cs typeface="メイリオ" pitchFamily="50" charset="-128"/>
              </a:rPr>
              <a:t>あり</a:t>
            </a:r>
            <a:endParaRPr lang="en-US" altLang="ja-JP" sz="1800" dirty="0">
              <a:latin typeface="メイリオ" pitchFamily="50" charset="-128"/>
              <a:ea typeface="メイリオ" pitchFamily="50" charset="-128"/>
              <a:cs typeface="メイリオ" pitchFamily="50" charset="-128"/>
            </a:endParaRPr>
          </a:p>
          <a:p>
            <a:pPr marL="400050" lvl="1" indent="0">
              <a:buNone/>
            </a:pPr>
            <a:r>
              <a:rPr lang="ja-JP" altLang="en-US" sz="1800" dirty="0" smtClean="0">
                <a:latin typeface="メイリオ" pitchFamily="50" charset="-128"/>
                <a:ea typeface="メイリオ" pitchFamily="50" charset="-128"/>
                <a:cs typeface="メイリオ" pitchFamily="50" charset="-128"/>
              </a:rPr>
              <a:t>広告</a:t>
            </a:r>
            <a:r>
              <a:rPr lang="ja-JP" altLang="en-US" sz="1800" dirty="0">
                <a:latin typeface="メイリオ" pitchFamily="50" charset="-128"/>
                <a:ea typeface="メイリオ" pitchFamily="50" charset="-128"/>
                <a:cs typeface="メイリオ" pitchFamily="50" charset="-128"/>
              </a:rPr>
              <a:t>に対する態度</a:t>
            </a:r>
            <a:r>
              <a:rPr lang="ja-JP" altLang="en-US" sz="1800" dirty="0" smtClean="0">
                <a:latin typeface="メイリオ" pitchFamily="50" charset="-128"/>
                <a:ea typeface="メイリオ" pitchFamily="50" charset="-128"/>
                <a:cs typeface="メイリオ" pitchFamily="50" charset="-128"/>
              </a:rPr>
              <a:t>とブランド</a:t>
            </a:r>
            <a:r>
              <a:rPr lang="ja-JP" altLang="en-US" sz="1800" dirty="0">
                <a:latin typeface="メイリオ" pitchFamily="50" charset="-128"/>
                <a:ea typeface="メイリオ" pitchFamily="50" charset="-128"/>
                <a:cs typeface="メイリオ" pitchFamily="50" charset="-128"/>
              </a:rPr>
              <a:t>に対する態度を純粋に</a:t>
            </a:r>
            <a:r>
              <a:rPr lang="ja-JP" altLang="en-US" sz="1800" dirty="0" smtClean="0">
                <a:latin typeface="メイリオ" pitchFamily="50" charset="-128"/>
                <a:ea typeface="メイリオ" pitchFamily="50" charset="-128"/>
                <a:cs typeface="メイリオ" pitchFamily="50" charset="-128"/>
              </a:rPr>
              <a:t>測れないから</a:t>
            </a:r>
            <a:endParaRPr lang="en-US" altLang="ja-JP" sz="1800" dirty="0">
              <a:latin typeface="メイリオ" pitchFamily="50" charset="-128"/>
              <a:ea typeface="メイリオ" pitchFamily="50" charset="-128"/>
              <a:cs typeface="メイリオ" pitchFamily="50" charset="-128"/>
            </a:endParaRPr>
          </a:p>
          <a:p>
            <a:endParaRPr lang="en-US" altLang="ja-JP" sz="2000" dirty="0" smtClean="0">
              <a:latin typeface="メイリオ" pitchFamily="50" charset="-128"/>
              <a:ea typeface="メイリオ" pitchFamily="50" charset="-128"/>
              <a:cs typeface="メイリオ" pitchFamily="50" charset="-128"/>
            </a:endParaRPr>
          </a:p>
          <a:p>
            <a:r>
              <a:rPr lang="ja-JP" altLang="en-US" sz="2000" dirty="0" smtClean="0">
                <a:latin typeface="メイリオ" pitchFamily="50" charset="-128"/>
                <a:ea typeface="メイリオ" pitchFamily="50" charset="-128"/>
                <a:cs typeface="メイリオ" pitchFamily="50" charset="-128"/>
              </a:rPr>
              <a:t>加藤氏が同じ</a:t>
            </a:r>
            <a:r>
              <a:rPr lang="en-US" altLang="ja-JP" sz="2000" dirty="0" smtClean="0">
                <a:latin typeface="メイリオ" pitchFamily="50" charset="-128"/>
                <a:ea typeface="メイリオ" pitchFamily="50" charset="-128"/>
                <a:cs typeface="メイリオ" pitchFamily="50" charset="-128"/>
              </a:rPr>
              <a:t>CM</a:t>
            </a:r>
            <a:r>
              <a:rPr lang="ja-JP" altLang="en-US" sz="2000" dirty="0" smtClean="0">
                <a:latin typeface="メイリオ" pitchFamily="50" charset="-128"/>
                <a:ea typeface="メイリオ" pitchFamily="50" charset="-128"/>
                <a:cs typeface="メイリオ" pitchFamily="50" charset="-128"/>
              </a:rPr>
              <a:t>で検証を行っているから</a:t>
            </a:r>
            <a:endParaRPr lang="en-US" altLang="ja-JP" sz="2000" dirty="0" smtClean="0">
              <a:latin typeface="メイリオ" pitchFamily="50" charset="-128"/>
              <a:ea typeface="メイリオ" pitchFamily="50" charset="-128"/>
              <a:cs typeface="メイリオ" pitchFamily="50" charset="-128"/>
            </a:endParaRPr>
          </a:p>
          <a:p>
            <a:pPr marL="0" indent="0">
              <a:buNone/>
            </a:pPr>
            <a:endParaRPr lang="en-US" altLang="ja-JP" sz="2000" dirty="0"/>
          </a:p>
          <a:p>
            <a:pPr marL="0" indent="0">
              <a:buNone/>
            </a:pPr>
            <a:endParaRPr lang="en-US" altLang="ja-JP" sz="2000" dirty="0" smtClean="0"/>
          </a:p>
          <a:p>
            <a:pPr marL="0" indent="0">
              <a:buNone/>
            </a:pPr>
            <a:endParaRPr lang="en-US" altLang="ja-JP" sz="2000" dirty="0"/>
          </a:p>
          <a:p>
            <a:pPr marL="0" indent="0">
              <a:buNone/>
            </a:pPr>
            <a:endParaRPr kumimoji="1" lang="en-US" altLang="ja-JP" sz="2000" dirty="0" smtClean="0"/>
          </a:p>
          <a:p>
            <a:endParaRPr lang="en-US" altLang="ja-JP" sz="2000" dirty="0" smtClean="0"/>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37</a:t>
            </a:fld>
            <a:endParaRPr lang="ja-JP" altLang="en-US">
              <a:solidFill>
                <a:prstClr val="black">
                  <a:tint val="75000"/>
                </a:prstClr>
              </a:solidFill>
            </a:endParaRPr>
          </a:p>
        </p:txBody>
      </p:sp>
      <p:sp>
        <p:nvSpPr>
          <p:cNvPr id="2" name="テキスト ボックス 1"/>
          <p:cNvSpPr txBox="1"/>
          <p:nvPr/>
        </p:nvSpPr>
        <p:spPr>
          <a:xfrm>
            <a:off x="899592" y="5229240"/>
            <a:ext cx="7344815" cy="984885"/>
          </a:xfrm>
          <a:prstGeom prst="rect">
            <a:avLst/>
          </a:prstGeom>
          <a:noFill/>
        </p:spPr>
        <p:txBody>
          <a:bodyPr wrap="square" rtlCol="0">
            <a:spAutoFit/>
          </a:bodyPr>
          <a:lstStyle/>
          <a:p>
            <a:r>
              <a:rPr lang="ja-JP" altLang="en-US" sz="2000" b="1" dirty="0" smtClean="0">
                <a:latin typeface="メイリオ" pitchFamily="50" charset="-128"/>
                <a:ea typeface="メイリオ" pitchFamily="50" charset="-128"/>
                <a:cs typeface="メイリオ" pitchFamily="50" charset="-128"/>
              </a:rPr>
              <a:t>以上</a:t>
            </a:r>
            <a:r>
              <a:rPr lang="ja-JP" altLang="en-US" sz="2000" b="1" dirty="0">
                <a:latin typeface="メイリオ" pitchFamily="50" charset="-128"/>
                <a:ea typeface="メイリオ" pitchFamily="50" charset="-128"/>
                <a:cs typeface="メイリオ" pitchFamily="50" charset="-128"/>
              </a:rPr>
              <a:t>の理由から</a:t>
            </a:r>
            <a:endParaRPr lang="en-US" altLang="ja-JP" sz="2000" b="1" dirty="0">
              <a:latin typeface="メイリオ" pitchFamily="50" charset="-128"/>
              <a:ea typeface="メイリオ" pitchFamily="50" charset="-128"/>
              <a:cs typeface="メイリオ" pitchFamily="50" charset="-128"/>
            </a:endParaRPr>
          </a:p>
          <a:p>
            <a:r>
              <a:rPr lang="ja-JP" altLang="en-US" sz="2000" b="1" dirty="0">
                <a:latin typeface="メイリオ" pitchFamily="50" charset="-128"/>
                <a:ea typeface="メイリオ" pitchFamily="50" charset="-128"/>
                <a:cs typeface="メイリオ" pitchFamily="50" charset="-128"/>
              </a:rPr>
              <a:t>「東京ガス　家族の絆</a:t>
            </a:r>
            <a:r>
              <a:rPr lang="en-US" altLang="ja-JP" sz="2000" b="1" dirty="0">
                <a:latin typeface="メイリオ" pitchFamily="50" charset="-128"/>
                <a:ea typeface="メイリオ" pitchFamily="50" charset="-128"/>
                <a:cs typeface="メイリオ" pitchFamily="50" charset="-128"/>
              </a:rPr>
              <a:t>”</a:t>
            </a:r>
            <a:r>
              <a:rPr lang="ja-JP" altLang="en-US" sz="2000" b="1" dirty="0">
                <a:latin typeface="メイリオ" pitchFamily="50" charset="-128"/>
                <a:ea typeface="メイリオ" pitchFamily="50" charset="-128"/>
                <a:cs typeface="メイリオ" pitchFamily="50" charset="-128"/>
              </a:rPr>
              <a:t>お父さんのチャーハン編</a:t>
            </a:r>
            <a:r>
              <a:rPr lang="en-US" altLang="ja-JP" sz="2000" b="1" dirty="0">
                <a:latin typeface="メイリオ" pitchFamily="50" charset="-128"/>
                <a:ea typeface="メイリオ" pitchFamily="50" charset="-128"/>
                <a:cs typeface="メイリオ" pitchFamily="50" charset="-128"/>
              </a:rPr>
              <a:t>”</a:t>
            </a:r>
            <a:r>
              <a:rPr lang="ja-JP" altLang="en-US" sz="2000" b="1" dirty="0">
                <a:latin typeface="メイリオ" pitchFamily="50" charset="-128"/>
                <a:ea typeface="メイリオ" pitchFamily="50" charset="-128"/>
                <a:cs typeface="メイリオ" pitchFamily="50" charset="-128"/>
              </a:rPr>
              <a:t>」</a:t>
            </a:r>
            <a:r>
              <a:rPr lang="en-US" altLang="ja-JP" sz="2000" b="1" dirty="0">
                <a:latin typeface="メイリオ" pitchFamily="50" charset="-128"/>
                <a:ea typeface="メイリオ" pitchFamily="50" charset="-128"/>
                <a:cs typeface="メイリオ" pitchFamily="50" charset="-128"/>
              </a:rPr>
              <a:t>  </a:t>
            </a:r>
            <a:r>
              <a:rPr lang="ja-JP" altLang="en-US" sz="2000" b="1" dirty="0">
                <a:latin typeface="メイリオ" pitchFamily="50" charset="-128"/>
                <a:ea typeface="メイリオ" pitchFamily="50" charset="-128"/>
                <a:cs typeface="メイリオ" pitchFamily="50" charset="-128"/>
              </a:rPr>
              <a:t>に</a:t>
            </a:r>
            <a:r>
              <a:rPr lang="ja-JP" altLang="en-US" sz="2000" b="1" dirty="0" smtClean="0">
                <a:latin typeface="メイリオ" pitchFamily="50" charset="-128"/>
                <a:ea typeface="メイリオ" pitchFamily="50" charset="-128"/>
                <a:cs typeface="メイリオ" pitchFamily="50" charset="-128"/>
              </a:rPr>
              <a:t>決定！</a:t>
            </a:r>
            <a:endParaRPr lang="ja-JP" altLang="en-US" sz="2000" b="1" dirty="0">
              <a:latin typeface="メイリオ" pitchFamily="50" charset="-128"/>
              <a:ea typeface="メイリオ" pitchFamily="50" charset="-128"/>
              <a:cs typeface="メイリオ" pitchFamily="50" charset="-128"/>
            </a:endParaRPr>
          </a:p>
          <a:p>
            <a:endParaRPr kumimoji="1" lang="ja-JP" altLang="en-US" dirty="0"/>
          </a:p>
        </p:txBody>
      </p:sp>
      <p:cxnSp>
        <p:nvCxnSpPr>
          <p:cNvPr id="10" name="直線コネクタ 9"/>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7" name="タイトル 4"/>
          <p:cNvSpPr>
            <a:spLocks noGrp="1"/>
          </p:cNvSpPr>
          <p:nvPr>
            <p:ph type="title"/>
          </p:nvPr>
        </p:nvSpPr>
        <p:spPr>
          <a:xfrm>
            <a:off x="454819" y="260648"/>
            <a:ext cx="8229600" cy="1143000"/>
          </a:xfrm>
        </p:spPr>
        <p:txBody>
          <a:bodyPr>
            <a:normAutofit/>
          </a:bodyPr>
          <a:lstStyle/>
          <a:p>
            <a:r>
              <a:rPr lang="en-US" altLang="ja-JP" sz="3200" dirty="0" smtClean="0">
                <a:latin typeface="メイリオ" pitchFamily="50" charset="-128"/>
                <a:ea typeface="メイリオ" pitchFamily="50" charset="-128"/>
                <a:cs typeface="メイリオ" pitchFamily="50" charset="-128"/>
              </a:rPr>
              <a:t>CM</a:t>
            </a:r>
            <a:r>
              <a:rPr lang="ja-JP" altLang="en-US" sz="3200" dirty="0" smtClean="0">
                <a:latin typeface="メイリオ" pitchFamily="50" charset="-128"/>
                <a:ea typeface="メイリオ" pitchFamily="50" charset="-128"/>
                <a:cs typeface="メイリオ" pitchFamily="50" charset="-128"/>
              </a:rPr>
              <a:t>の採用理由</a:t>
            </a:r>
            <a:endParaRPr kumimoji="1" lang="ja-JP" altLang="en-US" sz="3200" dirty="0">
              <a:latin typeface="メイリオ" pitchFamily="50" charset="-128"/>
              <a:ea typeface="メイリオ" pitchFamily="50" charset="-128"/>
              <a:cs typeface="メイリオ" pitchFamily="50" charset="-128"/>
            </a:endParaRPr>
          </a:p>
        </p:txBody>
      </p:sp>
      <p:sp>
        <p:nvSpPr>
          <p:cNvPr id="8" name="正方形/長方形 7"/>
          <p:cNvSpPr/>
          <p:nvPr/>
        </p:nvSpPr>
        <p:spPr>
          <a:xfrm>
            <a:off x="1917" y="4045"/>
            <a:ext cx="2173288" cy="692696"/>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42762673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38</a:t>
            </a:fld>
            <a:endParaRPr lang="ja-JP" altLang="en-US">
              <a:solidFill>
                <a:prstClr val="black">
                  <a:tint val="75000"/>
                </a:prstClr>
              </a:solidFill>
            </a:endParaRPr>
          </a:p>
        </p:txBody>
      </p:sp>
      <p:sp>
        <p:nvSpPr>
          <p:cNvPr id="8" name="コンテンツ プレースホルダー 7"/>
          <p:cNvSpPr>
            <a:spLocks noGrp="1"/>
          </p:cNvSpPr>
          <p:nvPr>
            <p:ph idx="1"/>
          </p:nvPr>
        </p:nvSpPr>
        <p:spPr>
          <a:xfrm>
            <a:off x="791496" y="1446406"/>
            <a:ext cx="7561008" cy="1008112"/>
          </a:xfrm>
          <a:solidFill>
            <a:schemeClr val="bg1"/>
          </a:solidFill>
          <a:ln>
            <a:solidFill>
              <a:schemeClr val="tx1"/>
            </a:solidFill>
          </a:ln>
        </p:spPr>
        <p:txBody>
          <a:bodyPr>
            <a:normAutofit/>
          </a:bodyPr>
          <a:lstStyle/>
          <a:p>
            <a:pPr marL="0" indent="0">
              <a:buNone/>
            </a:pPr>
            <a:r>
              <a:rPr kumimoji="1" lang="ja-JP" altLang="en-US" sz="2800" dirty="0" smtClean="0">
                <a:latin typeface="メイリオ" pitchFamily="50" charset="-128"/>
                <a:ea typeface="メイリオ" pitchFamily="50" charset="-128"/>
                <a:cs typeface="メイリオ" pitchFamily="50" charset="-128"/>
              </a:rPr>
              <a:t>アンケートの質問項目のうち</a:t>
            </a:r>
            <a:r>
              <a:rPr lang="ja-JP" altLang="en-US" sz="2800" dirty="0">
                <a:latin typeface="メイリオ" pitchFamily="50" charset="-128"/>
                <a:ea typeface="メイリオ" pitchFamily="50" charset="-128"/>
                <a:cs typeface="メイリオ" pitchFamily="50" charset="-128"/>
              </a:rPr>
              <a:t>下記</a:t>
            </a:r>
            <a:r>
              <a:rPr kumimoji="1" lang="ja-JP" altLang="en-US" sz="2800" dirty="0" smtClean="0">
                <a:latin typeface="メイリオ" pitchFamily="50" charset="-128"/>
                <a:ea typeface="メイリオ" pitchFamily="50" charset="-128"/>
                <a:cs typeface="メイリオ" pitchFamily="50" charset="-128"/>
              </a:rPr>
              <a:t>のものを使用し、感情移入をはかる。</a:t>
            </a:r>
            <a:endParaRPr kumimoji="1" lang="ja-JP" altLang="en-US" sz="2800" dirty="0">
              <a:latin typeface="メイリオ" pitchFamily="50" charset="-128"/>
              <a:ea typeface="メイリオ" pitchFamily="50" charset="-128"/>
              <a:cs typeface="メイリオ" pitchFamily="50" charset="-128"/>
            </a:endParaRPr>
          </a:p>
        </p:txBody>
      </p:sp>
      <p:sp>
        <p:nvSpPr>
          <p:cNvPr id="15" name="タイトル 4"/>
          <p:cNvSpPr>
            <a:spLocks noGrp="1"/>
          </p:cNvSpPr>
          <p:nvPr>
            <p:ph type="title"/>
          </p:nvPr>
        </p:nvSpPr>
        <p:spPr>
          <a:xfrm>
            <a:off x="454819" y="260648"/>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仮説</a:t>
            </a:r>
            <a:r>
              <a:rPr lang="ja-JP" altLang="en-US" sz="3200" dirty="0">
                <a:latin typeface="メイリオ" pitchFamily="50" charset="-128"/>
                <a:ea typeface="メイリオ" pitchFamily="50" charset="-128"/>
                <a:cs typeface="メイリオ" pitchFamily="50" charset="-128"/>
              </a:rPr>
              <a:t>１</a:t>
            </a:r>
            <a:r>
              <a:rPr kumimoji="1" lang="ja-JP" altLang="en-US" sz="3200" dirty="0" smtClean="0">
                <a:latin typeface="メイリオ" pitchFamily="50" charset="-128"/>
                <a:ea typeface="メイリオ" pitchFamily="50" charset="-128"/>
                <a:cs typeface="メイリオ" pitchFamily="50" charset="-128"/>
              </a:rPr>
              <a:t>のアンケート内容</a:t>
            </a:r>
            <a:endParaRPr kumimoji="1" lang="ja-JP" altLang="en-US" sz="3200" dirty="0">
              <a:latin typeface="メイリオ" pitchFamily="50" charset="-128"/>
              <a:ea typeface="メイリオ" pitchFamily="50" charset="-128"/>
              <a:cs typeface="メイリオ" pitchFamily="50" charset="-128"/>
            </a:endParaRPr>
          </a:p>
        </p:txBody>
      </p:sp>
      <p:sp>
        <p:nvSpPr>
          <p:cNvPr id="9" name="正方形/長方形 8"/>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0" name="直線コネクタ 9"/>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251520" y="2677379"/>
            <a:ext cx="8162106" cy="307777"/>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〈1〉TVCM</a:t>
            </a:r>
            <a:r>
              <a:rPr kumimoji="1" lang="ja-JP" altLang="en-US" sz="1400" dirty="0" smtClean="0">
                <a:latin typeface="メイリオ" pitchFamily="50" charset="-128"/>
                <a:ea typeface="メイリオ" pitchFamily="50" charset="-128"/>
                <a:cs typeface="メイリオ" pitchFamily="50" charset="-128"/>
              </a:rPr>
              <a:t>を見て、以下の質問にお答えください。当てはまるものの番号に</a:t>
            </a:r>
            <a:r>
              <a:rPr kumimoji="1" lang="ja-JP" altLang="en-US" sz="1400" u="sng" dirty="0" smtClean="0">
                <a:latin typeface="メイリオ" pitchFamily="50" charset="-128"/>
                <a:ea typeface="メイリオ" pitchFamily="50" charset="-128"/>
                <a:cs typeface="メイリオ" pitchFamily="50" charset="-128"/>
              </a:rPr>
              <a:t>○をつけてください</a:t>
            </a:r>
            <a:r>
              <a:rPr kumimoji="1" lang="ja-JP" altLang="en-US" sz="1400" dirty="0" smtClean="0">
                <a:latin typeface="メイリオ" pitchFamily="50" charset="-128"/>
                <a:ea typeface="メイリオ" pitchFamily="50" charset="-128"/>
                <a:cs typeface="メイリオ" pitchFamily="50" charset="-128"/>
              </a:rPr>
              <a:t>。</a:t>
            </a:r>
            <a:endParaRPr kumimoji="1" lang="ja-JP" altLang="en-US" sz="1400" dirty="0">
              <a:latin typeface="メイリオ" pitchFamily="50" charset="-128"/>
              <a:ea typeface="メイリオ" pitchFamily="50" charset="-128"/>
              <a:cs typeface="メイリオ" pitchFamily="50" charset="-128"/>
            </a:endParaRPr>
          </a:p>
        </p:txBody>
      </p:sp>
      <p:grpSp>
        <p:nvGrpSpPr>
          <p:cNvPr id="16" name="グループ化 15"/>
          <p:cNvGrpSpPr/>
          <p:nvPr/>
        </p:nvGrpSpPr>
        <p:grpSpPr>
          <a:xfrm>
            <a:off x="934919" y="3306701"/>
            <a:ext cx="7269399" cy="638249"/>
            <a:chOff x="953022" y="4049977"/>
            <a:chExt cx="7269399" cy="638249"/>
          </a:xfrm>
        </p:grpSpPr>
        <p:grpSp>
          <p:nvGrpSpPr>
            <p:cNvPr id="17" name="グループ化 16"/>
            <p:cNvGrpSpPr/>
            <p:nvPr/>
          </p:nvGrpSpPr>
          <p:grpSpPr>
            <a:xfrm>
              <a:off x="2257116" y="4049977"/>
              <a:ext cx="5055915" cy="638249"/>
              <a:chOff x="2290704" y="4145654"/>
              <a:chExt cx="3986760" cy="832648"/>
            </a:xfrm>
          </p:grpSpPr>
          <p:sp>
            <p:nvSpPr>
              <p:cNvPr id="20" name="テキスト ボックス 19"/>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21" name="直線コネクタ 20"/>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直線コネクタ 21"/>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24" name="テキスト ボックス 23"/>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25" name="テキスト ボックス 24"/>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26" name="テキスト ボックス 25"/>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27" name="テキスト ボックス 26"/>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28" name="直線コネクタ 27"/>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テキスト ボックス 17"/>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19" name="テキスト ボックス 18"/>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grpSp>
      <p:grpSp>
        <p:nvGrpSpPr>
          <p:cNvPr id="33" name="グループ化 32"/>
          <p:cNvGrpSpPr/>
          <p:nvPr/>
        </p:nvGrpSpPr>
        <p:grpSpPr>
          <a:xfrm>
            <a:off x="934919" y="5430881"/>
            <a:ext cx="7269399" cy="638249"/>
            <a:chOff x="953022" y="4049977"/>
            <a:chExt cx="7269399" cy="638249"/>
          </a:xfrm>
        </p:grpSpPr>
        <p:grpSp>
          <p:nvGrpSpPr>
            <p:cNvPr id="34" name="グループ化 33"/>
            <p:cNvGrpSpPr/>
            <p:nvPr/>
          </p:nvGrpSpPr>
          <p:grpSpPr>
            <a:xfrm>
              <a:off x="2257116" y="4049977"/>
              <a:ext cx="5055915" cy="638249"/>
              <a:chOff x="2290704" y="4145654"/>
              <a:chExt cx="3986760" cy="832648"/>
            </a:xfrm>
          </p:grpSpPr>
          <p:sp>
            <p:nvSpPr>
              <p:cNvPr id="37" name="テキスト ボックス 36"/>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38" name="直線コネクタ 37"/>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39" name="直線コネクタ 38"/>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41" name="テキスト ボックス 40"/>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42" name="テキスト ボックス 41"/>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43" name="テキスト ボックス 42"/>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44" name="テキスト ボックス 43"/>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45" name="直線コネクタ 44"/>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 name="テキスト ボックス 34"/>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36" name="テキスト ボックス 35"/>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grpSp>
      <p:grpSp>
        <p:nvGrpSpPr>
          <p:cNvPr id="50" name="グループ化 49"/>
          <p:cNvGrpSpPr/>
          <p:nvPr/>
        </p:nvGrpSpPr>
        <p:grpSpPr>
          <a:xfrm>
            <a:off x="934919" y="4388594"/>
            <a:ext cx="7269399" cy="638249"/>
            <a:chOff x="953022" y="4049977"/>
            <a:chExt cx="7269399" cy="638249"/>
          </a:xfrm>
        </p:grpSpPr>
        <p:grpSp>
          <p:nvGrpSpPr>
            <p:cNvPr id="51" name="グループ化 50"/>
            <p:cNvGrpSpPr/>
            <p:nvPr/>
          </p:nvGrpSpPr>
          <p:grpSpPr>
            <a:xfrm>
              <a:off x="2257116" y="4049977"/>
              <a:ext cx="5055915" cy="638249"/>
              <a:chOff x="2290704" y="4145654"/>
              <a:chExt cx="3986760" cy="832648"/>
            </a:xfrm>
          </p:grpSpPr>
          <p:sp>
            <p:nvSpPr>
              <p:cNvPr id="54" name="テキスト ボックス 53"/>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55" name="直線コネクタ 54"/>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直線コネクタ 55"/>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テキスト ボックス 56"/>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58" name="テキスト ボックス 57"/>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59" name="テキスト ボックス 58"/>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60" name="テキスト ボックス 59"/>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61" name="テキスト ボックス 60"/>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62" name="直線コネクタ 61"/>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テキスト ボックス 51"/>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53" name="テキスト ボックス 52"/>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grpSp>
      <p:sp>
        <p:nvSpPr>
          <p:cNvPr id="67" name="テキスト ボックス 66"/>
          <p:cNvSpPr txBox="1"/>
          <p:nvPr/>
        </p:nvSpPr>
        <p:spPr>
          <a:xfrm>
            <a:off x="206957" y="3069459"/>
            <a:ext cx="5905724" cy="369332"/>
          </a:xfrm>
          <a:prstGeom prst="rect">
            <a:avLst/>
          </a:prstGeom>
          <a:noFill/>
        </p:spPr>
        <p:txBody>
          <a:bodyPr wrap="square" rtlCol="0">
            <a:spAutoFit/>
          </a:bodyPr>
          <a:lstStyle/>
          <a:p>
            <a:r>
              <a:rPr lang="en-US" altLang="ja-JP" sz="1400" dirty="0">
                <a:latin typeface="メイリオ" pitchFamily="50" charset="-128"/>
                <a:ea typeface="メイリオ" pitchFamily="50" charset="-128"/>
                <a:cs typeface="メイリオ" pitchFamily="50" charset="-128"/>
              </a:rPr>
              <a:t>(</a:t>
            </a:r>
            <a:r>
              <a:rPr lang="en-US" altLang="ja-JP" sz="1400" dirty="0" smtClean="0">
                <a:latin typeface="メイリオ" pitchFamily="50" charset="-128"/>
                <a:ea typeface="メイリオ" pitchFamily="50" charset="-128"/>
                <a:cs typeface="メイリオ" pitchFamily="50" charset="-128"/>
              </a:rPr>
              <a:t>4)TCVCM</a:t>
            </a:r>
            <a:r>
              <a:rPr lang="ja-JP" altLang="en-US" sz="1400" dirty="0" err="1" smtClean="0">
                <a:latin typeface="メイリオ" pitchFamily="50" charset="-128"/>
                <a:ea typeface="メイリオ" pitchFamily="50" charset="-128"/>
                <a:cs typeface="メイリオ" pitchFamily="50" charset="-128"/>
              </a:rPr>
              <a:t>での</a:t>
            </a:r>
            <a:r>
              <a:rPr lang="ja-JP" altLang="en-US" sz="1400" dirty="0" smtClean="0">
                <a:latin typeface="メイリオ" pitchFamily="50" charset="-128"/>
                <a:ea typeface="メイリオ" pitchFamily="50" charset="-128"/>
                <a:cs typeface="メイリオ" pitchFamily="50" charset="-128"/>
              </a:rPr>
              <a:t>出来事が自分に起こったかのように感じましたか</a:t>
            </a:r>
            <a:r>
              <a:rPr lang="ja-JP" altLang="en-US" dirty="0" smtClean="0"/>
              <a:t>。</a:t>
            </a:r>
            <a:endParaRPr kumimoji="1" lang="ja-JP" altLang="en-US" dirty="0"/>
          </a:p>
        </p:txBody>
      </p:sp>
      <p:sp>
        <p:nvSpPr>
          <p:cNvPr id="68" name="テキスト ボックス 67"/>
          <p:cNvSpPr txBox="1"/>
          <p:nvPr/>
        </p:nvSpPr>
        <p:spPr>
          <a:xfrm>
            <a:off x="174570" y="4195531"/>
            <a:ext cx="5600508" cy="369332"/>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(5)</a:t>
            </a:r>
            <a:r>
              <a:rPr kumimoji="1" lang="ja-JP" altLang="en-US" sz="1400" dirty="0" smtClean="0">
                <a:latin typeface="メイリオ" pitchFamily="50" charset="-128"/>
                <a:ea typeface="メイリオ" pitchFamily="50" charset="-128"/>
                <a:cs typeface="メイリオ" pitchFamily="50" charset="-128"/>
              </a:rPr>
              <a:t>自分が</a:t>
            </a:r>
            <a:r>
              <a:rPr kumimoji="1" lang="en-US" altLang="ja-JP" sz="1400" dirty="0" smtClean="0">
                <a:latin typeface="メイリオ" pitchFamily="50" charset="-128"/>
                <a:ea typeface="メイリオ" pitchFamily="50" charset="-128"/>
                <a:cs typeface="メイリオ" pitchFamily="50" charset="-128"/>
              </a:rPr>
              <a:t>TVCM</a:t>
            </a:r>
            <a:r>
              <a:rPr kumimoji="1" lang="ja-JP" altLang="en-US" sz="1400" dirty="0" smtClean="0">
                <a:latin typeface="メイリオ" pitchFamily="50" charset="-128"/>
                <a:ea typeface="メイリオ" pitchFamily="50" charset="-128"/>
                <a:cs typeface="メイリオ" pitchFamily="50" charset="-128"/>
              </a:rPr>
              <a:t>の登場人物の一人であるかのように感じましたか</a:t>
            </a:r>
            <a:r>
              <a:rPr kumimoji="1" lang="ja-JP" altLang="en-US" dirty="0" smtClean="0"/>
              <a:t>。</a:t>
            </a:r>
            <a:endParaRPr kumimoji="1" lang="ja-JP" altLang="en-US" dirty="0"/>
          </a:p>
        </p:txBody>
      </p:sp>
      <p:sp>
        <p:nvSpPr>
          <p:cNvPr id="69" name="テキスト ボックス 68"/>
          <p:cNvSpPr txBox="1"/>
          <p:nvPr/>
        </p:nvSpPr>
        <p:spPr>
          <a:xfrm>
            <a:off x="218023" y="5162264"/>
            <a:ext cx="4523290" cy="369332"/>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(6)TVCM</a:t>
            </a:r>
            <a:r>
              <a:rPr kumimoji="1" lang="ja-JP" altLang="en-US" sz="1400" dirty="0" err="1" smtClean="0">
                <a:latin typeface="メイリオ" pitchFamily="50" charset="-128"/>
                <a:ea typeface="メイリオ" pitchFamily="50" charset="-128"/>
                <a:cs typeface="メイリオ" pitchFamily="50" charset="-128"/>
              </a:rPr>
              <a:t>での</a:t>
            </a:r>
            <a:r>
              <a:rPr kumimoji="1" lang="ja-JP" altLang="en-US" sz="1400" dirty="0" smtClean="0">
                <a:latin typeface="メイリオ" pitchFamily="50" charset="-128"/>
                <a:ea typeface="メイリオ" pitchFamily="50" charset="-128"/>
                <a:cs typeface="メイリオ" pitchFamily="50" charset="-128"/>
              </a:rPr>
              <a:t>登場人物と同じ気持ちになれましたか</a:t>
            </a:r>
            <a:r>
              <a:rPr kumimoji="1" lang="ja-JP" altLang="en-US" dirty="0" smtClean="0"/>
              <a:t>。</a:t>
            </a:r>
            <a:endParaRPr kumimoji="1" lang="ja-JP" altLang="en-US" dirty="0"/>
          </a:p>
        </p:txBody>
      </p:sp>
    </p:spTree>
    <p:extLst>
      <p:ext uri="{BB962C8B-B14F-4D97-AF65-F5344CB8AC3E}">
        <p14:creationId xmlns:p14="http://schemas.microsoft.com/office/powerpoint/2010/main" val="14597844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1098" y="144958"/>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グループ</a:t>
            </a:r>
            <a:r>
              <a:rPr kumimoji="1" lang="en-US" altLang="ja-JP" sz="3200" b="1" dirty="0" smtClean="0">
                <a:latin typeface="メイリオ" pitchFamily="50" charset="-128"/>
                <a:ea typeface="メイリオ" pitchFamily="50" charset="-128"/>
                <a:cs typeface="メイリオ" pitchFamily="50" charset="-128"/>
              </a:rPr>
              <a:t>A</a:t>
            </a:r>
            <a:r>
              <a:rPr kumimoji="1" lang="ja-JP" altLang="en-US" sz="3200" dirty="0" smtClean="0">
                <a:latin typeface="メイリオ" pitchFamily="50" charset="-128"/>
                <a:ea typeface="メイリオ" pitchFamily="50" charset="-128"/>
                <a:cs typeface="メイリオ" pitchFamily="50" charset="-128"/>
              </a:rPr>
              <a:t>予想</a:t>
            </a:r>
            <a:endParaRPr kumimoji="1" lang="ja-JP" altLang="en-US" sz="3200" dirty="0">
              <a:latin typeface="メイリオ" pitchFamily="50" charset="-128"/>
              <a:ea typeface="メイリオ" pitchFamily="50" charset="-128"/>
              <a:cs typeface="メイリオ" pitchFamily="50" charset="-128"/>
            </a:endParaRPr>
          </a:p>
        </p:txBody>
      </p:sp>
      <p:pic>
        <p:nvPicPr>
          <p:cNvPr id="4" name="図 3" descr="画面の領域"/>
          <p:cNvPicPr>
            <a:picLocks noChangeAspect="1"/>
          </p:cNvPicPr>
          <p:nvPr/>
        </p:nvPicPr>
        <p:blipFill>
          <a:blip r:embed="rId2" cstate="print">
            <a:extLst>
              <a:ext uri="{BEBA8EAE-BF5A-486C-A8C5-ECC9F3942E4B}">
                <a14:imgProps xmlns:a14="http://schemas.microsoft.com/office/drawing/2010/main">
                  <a14:imgLayer r:embed="rId3">
                    <a14:imgEffect>
                      <a14:artisticCrisscrossEtching/>
                    </a14:imgEffect>
                  </a14:imgLayer>
                </a14:imgProps>
              </a:ext>
              <a:ext uri="{28A0092B-C50C-407E-A947-70E740481C1C}">
                <a14:useLocalDpi xmlns:a14="http://schemas.microsoft.com/office/drawing/2010/main" val="0"/>
              </a:ext>
            </a:extLst>
          </a:blip>
          <a:stretch>
            <a:fillRect/>
          </a:stretch>
        </p:blipFill>
        <p:spPr>
          <a:xfrm>
            <a:off x="1277890" y="1090020"/>
            <a:ext cx="1667454" cy="1079593"/>
          </a:xfrm>
          <a:prstGeom prst="rect">
            <a:avLst/>
          </a:prstGeom>
        </p:spPr>
      </p:pic>
      <p:pic>
        <p:nvPicPr>
          <p:cNvPr id="5" name="図 4" descr="画面の領域"/>
          <p:cNvPicPr>
            <a:picLocks noChangeAspect="1"/>
          </p:cNvPicPr>
          <p:nvPr/>
        </p:nvPicPr>
        <p:blipFill>
          <a:blip r:embed="rId4">
            <a:extLst>
              <a:ext uri="{BEBA8EAE-BF5A-486C-A8C5-ECC9F3942E4B}">
                <a14:imgProps xmlns:a14="http://schemas.microsoft.com/office/drawing/2010/main">
                  <a14:imgLayer r:embed="rId5">
                    <a14:imgEffect>
                      <a14:artisticCrisscrossEtching/>
                    </a14:imgEffect>
                  </a14:imgLayer>
                </a14:imgProps>
              </a:ext>
              <a:ext uri="{28A0092B-C50C-407E-A947-70E740481C1C}">
                <a14:useLocalDpi xmlns:a14="http://schemas.microsoft.com/office/drawing/2010/main" val="0"/>
              </a:ext>
            </a:extLst>
          </a:blip>
          <a:stretch>
            <a:fillRect/>
          </a:stretch>
        </p:blipFill>
        <p:spPr>
          <a:xfrm>
            <a:off x="3755056" y="1087172"/>
            <a:ext cx="1588012" cy="1082441"/>
          </a:xfrm>
          <a:prstGeom prst="rect">
            <a:avLst/>
          </a:prstGeom>
        </p:spPr>
      </p:pic>
      <p:pic>
        <p:nvPicPr>
          <p:cNvPr id="6" name="図 5" descr="画面の領域"/>
          <p:cNvPicPr>
            <a:picLocks noChangeAspect="1"/>
          </p:cNvPicPr>
          <p:nvPr/>
        </p:nvPicPr>
        <p:blipFill>
          <a:blip r:embed="rId6">
            <a:extLst>
              <a:ext uri="{BEBA8EAE-BF5A-486C-A8C5-ECC9F3942E4B}">
                <a14:imgProps xmlns:a14="http://schemas.microsoft.com/office/drawing/2010/main">
                  <a14:imgLayer r:embed="rId7">
                    <a14:imgEffect>
                      <a14:artisticCrisscrossEtching/>
                    </a14:imgEffect>
                  </a14:imgLayer>
                </a14:imgProps>
              </a:ext>
              <a:ext uri="{28A0092B-C50C-407E-A947-70E740481C1C}">
                <a14:useLocalDpi xmlns:a14="http://schemas.microsoft.com/office/drawing/2010/main" val="0"/>
              </a:ext>
            </a:extLst>
          </a:blip>
          <a:stretch>
            <a:fillRect/>
          </a:stretch>
        </p:blipFill>
        <p:spPr>
          <a:xfrm>
            <a:off x="3755057" y="2629928"/>
            <a:ext cx="1588011" cy="1071097"/>
          </a:xfrm>
          <a:prstGeom prst="rect">
            <a:avLst/>
          </a:prstGeom>
        </p:spPr>
      </p:pic>
      <p:pic>
        <p:nvPicPr>
          <p:cNvPr id="7" name="図 6" descr="画面の領域"/>
          <p:cNvPicPr>
            <a:picLocks noChangeAspect="1"/>
          </p:cNvPicPr>
          <p:nvPr/>
        </p:nvPicPr>
        <p:blipFill>
          <a:blip r:embed="rId8" cstate="print">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val="0"/>
              </a:ext>
            </a:extLst>
          </a:blip>
          <a:stretch>
            <a:fillRect/>
          </a:stretch>
        </p:blipFill>
        <p:spPr>
          <a:xfrm>
            <a:off x="6182394" y="1085654"/>
            <a:ext cx="1678454" cy="1083959"/>
          </a:xfrm>
          <a:prstGeom prst="rect">
            <a:avLst/>
          </a:prstGeom>
        </p:spPr>
      </p:pic>
      <p:pic>
        <p:nvPicPr>
          <p:cNvPr id="8" name="図 7" descr="画面の領域"/>
          <p:cNvPicPr>
            <a:picLocks noChangeAspect="1"/>
          </p:cNvPicPr>
          <p:nvPr/>
        </p:nvPicPr>
        <p:blipFill>
          <a:blip r:embed="rId10" cstate="print">
            <a:extLst>
              <a:ext uri="{BEBA8EAE-BF5A-486C-A8C5-ECC9F3942E4B}">
                <a14:imgProps xmlns:a14="http://schemas.microsoft.com/office/drawing/2010/main">
                  <a14:imgLayer r:embed="rId11">
                    <a14:imgEffect>
                      <a14:artisticCrisscrossEtching/>
                    </a14:imgEffect>
                  </a14:imgLayer>
                </a14:imgProps>
              </a:ext>
              <a:ext uri="{28A0092B-C50C-407E-A947-70E740481C1C}">
                <a14:useLocalDpi xmlns:a14="http://schemas.microsoft.com/office/drawing/2010/main" val="0"/>
              </a:ext>
            </a:extLst>
          </a:blip>
          <a:stretch>
            <a:fillRect/>
          </a:stretch>
        </p:blipFill>
        <p:spPr>
          <a:xfrm>
            <a:off x="1284726" y="2629928"/>
            <a:ext cx="1653782" cy="1071097"/>
          </a:xfrm>
          <a:prstGeom prst="rect">
            <a:avLst/>
          </a:prstGeom>
        </p:spPr>
      </p:pic>
      <p:pic>
        <p:nvPicPr>
          <p:cNvPr id="9" name="図 8" descr="画面の領域"/>
          <p:cNvPicPr>
            <a:picLocks noChangeAspect="1"/>
          </p:cNvPicPr>
          <p:nvPr/>
        </p:nvPicPr>
        <p:blipFill>
          <a:blip r:embed="rId12">
            <a:extLst>
              <a:ext uri="{BEBA8EAE-BF5A-486C-A8C5-ECC9F3942E4B}">
                <a14:imgProps xmlns:a14="http://schemas.microsoft.com/office/drawing/2010/main">
                  <a14:imgLayer r:embed="rId13">
                    <a14:imgEffect>
                      <a14:artisticCrisscrossEtching/>
                    </a14:imgEffect>
                  </a14:imgLayer>
                </a14:imgProps>
              </a:ext>
              <a:ext uri="{28A0092B-C50C-407E-A947-70E740481C1C}">
                <a14:useLocalDpi xmlns:a14="http://schemas.microsoft.com/office/drawing/2010/main" val="0"/>
              </a:ext>
            </a:extLst>
          </a:blip>
          <a:stretch>
            <a:fillRect/>
          </a:stretch>
        </p:blipFill>
        <p:spPr>
          <a:xfrm>
            <a:off x="6182394" y="2629927"/>
            <a:ext cx="1678454" cy="1071097"/>
          </a:xfrm>
          <a:prstGeom prst="rect">
            <a:avLst/>
          </a:prstGeom>
        </p:spPr>
      </p:pic>
      <p:sp>
        <p:nvSpPr>
          <p:cNvPr id="23" name="正方形/長方形 22"/>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24" name="直線コネクタ 23"/>
          <p:cNvCxnSpPr/>
          <p:nvPr/>
        </p:nvCxnSpPr>
        <p:spPr>
          <a:xfrm>
            <a:off x="-25052" y="98695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a:off x="3135086" y="1629816"/>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6" name="直線矢印コネクタ 25"/>
          <p:cNvCxnSpPr/>
          <p:nvPr/>
        </p:nvCxnSpPr>
        <p:spPr>
          <a:xfrm>
            <a:off x="5477455" y="1612251"/>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7" name="直線矢印コネクタ 26"/>
          <p:cNvCxnSpPr/>
          <p:nvPr/>
        </p:nvCxnSpPr>
        <p:spPr>
          <a:xfrm>
            <a:off x="3220867" y="3043988"/>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8" name="直線矢印コネクタ 27"/>
          <p:cNvCxnSpPr/>
          <p:nvPr/>
        </p:nvCxnSpPr>
        <p:spPr>
          <a:xfrm>
            <a:off x="5477455" y="3028606"/>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9" name="直線矢印コネクタ 28"/>
          <p:cNvCxnSpPr/>
          <p:nvPr/>
        </p:nvCxnSpPr>
        <p:spPr>
          <a:xfrm>
            <a:off x="676732" y="3053658"/>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sp>
        <p:nvSpPr>
          <p:cNvPr id="2048" name="テキスト ボックス 2047"/>
          <p:cNvSpPr txBox="1"/>
          <p:nvPr/>
        </p:nvSpPr>
        <p:spPr>
          <a:xfrm>
            <a:off x="145645" y="3833546"/>
            <a:ext cx="5905724" cy="369332"/>
          </a:xfrm>
          <a:prstGeom prst="rect">
            <a:avLst/>
          </a:prstGeom>
          <a:noFill/>
        </p:spPr>
        <p:txBody>
          <a:bodyPr wrap="square" rtlCol="0">
            <a:spAutoFit/>
          </a:bodyPr>
          <a:lstStyle/>
          <a:p>
            <a:r>
              <a:rPr lang="en-US" altLang="ja-JP" sz="1400" dirty="0">
                <a:latin typeface="メイリオ" pitchFamily="50" charset="-128"/>
                <a:ea typeface="メイリオ" pitchFamily="50" charset="-128"/>
                <a:cs typeface="メイリオ" pitchFamily="50" charset="-128"/>
              </a:rPr>
              <a:t>(</a:t>
            </a:r>
            <a:r>
              <a:rPr lang="en-US" altLang="ja-JP" sz="1400" dirty="0" smtClean="0">
                <a:latin typeface="メイリオ" pitchFamily="50" charset="-128"/>
                <a:ea typeface="メイリオ" pitchFamily="50" charset="-128"/>
                <a:cs typeface="メイリオ" pitchFamily="50" charset="-128"/>
              </a:rPr>
              <a:t>4)TCVCM</a:t>
            </a:r>
            <a:r>
              <a:rPr lang="ja-JP" altLang="en-US" sz="1400" dirty="0" err="1" smtClean="0">
                <a:latin typeface="メイリオ" pitchFamily="50" charset="-128"/>
                <a:ea typeface="メイリオ" pitchFamily="50" charset="-128"/>
                <a:cs typeface="メイリオ" pitchFamily="50" charset="-128"/>
              </a:rPr>
              <a:t>での</a:t>
            </a:r>
            <a:r>
              <a:rPr lang="ja-JP" altLang="en-US" sz="1400" dirty="0" smtClean="0">
                <a:latin typeface="メイリオ" pitchFamily="50" charset="-128"/>
                <a:ea typeface="メイリオ" pitchFamily="50" charset="-128"/>
                <a:cs typeface="メイリオ" pitchFamily="50" charset="-128"/>
              </a:rPr>
              <a:t>出来事が自分に起こったかのように感じましたか</a:t>
            </a:r>
            <a:r>
              <a:rPr lang="ja-JP" altLang="en-US" dirty="0" smtClean="0"/>
              <a:t>。</a:t>
            </a:r>
            <a:endParaRPr kumimoji="1" lang="ja-JP" altLang="en-US" dirty="0"/>
          </a:p>
        </p:txBody>
      </p:sp>
      <p:sp>
        <p:nvSpPr>
          <p:cNvPr id="2051" name="テキスト ボックス 2050"/>
          <p:cNvSpPr txBox="1"/>
          <p:nvPr/>
        </p:nvSpPr>
        <p:spPr>
          <a:xfrm>
            <a:off x="174570" y="4797152"/>
            <a:ext cx="5600508" cy="369332"/>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(5)</a:t>
            </a:r>
            <a:r>
              <a:rPr kumimoji="1" lang="ja-JP" altLang="en-US" sz="1400" dirty="0" smtClean="0">
                <a:latin typeface="メイリオ" pitchFamily="50" charset="-128"/>
                <a:ea typeface="メイリオ" pitchFamily="50" charset="-128"/>
                <a:cs typeface="メイリオ" pitchFamily="50" charset="-128"/>
              </a:rPr>
              <a:t>自分が</a:t>
            </a:r>
            <a:r>
              <a:rPr kumimoji="1" lang="en-US" altLang="ja-JP" sz="1400" dirty="0" smtClean="0">
                <a:latin typeface="メイリオ" pitchFamily="50" charset="-128"/>
                <a:ea typeface="メイリオ" pitchFamily="50" charset="-128"/>
                <a:cs typeface="メイリオ" pitchFamily="50" charset="-128"/>
              </a:rPr>
              <a:t>TVCM</a:t>
            </a:r>
            <a:r>
              <a:rPr kumimoji="1" lang="ja-JP" altLang="en-US" sz="1400" dirty="0" smtClean="0">
                <a:latin typeface="メイリオ" pitchFamily="50" charset="-128"/>
                <a:ea typeface="メイリオ" pitchFamily="50" charset="-128"/>
                <a:cs typeface="メイリオ" pitchFamily="50" charset="-128"/>
              </a:rPr>
              <a:t>の登場人物の一人であるかのように感じましたか</a:t>
            </a:r>
            <a:r>
              <a:rPr kumimoji="1" lang="ja-JP" altLang="en-US" dirty="0" smtClean="0"/>
              <a:t>。</a:t>
            </a:r>
            <a:endParaRPr kumimoji="1" lang="ja-JP" altLang="en-US" dirty="0"/>
          </a:p>
        </p:txBody>
      </p:sp>
      <p:sp>
        <p:nvSpPr>
          <p:cNvPr id="2052" name="テキスト ボックス 2051"/>
          <p:cNvSpPr txBox="1"/>
          <p:nvPr/>
        </p:nvSpPr>
        <p:spPr>
          <a:xfrm>
            <a:off x="247758" y="5726691"/>
            <a:ext cx="4523290" cy="369332"/>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(6)TVCM</a:t>
            </a:r>
            <a:r>
              <a:rPr kumimoji="1" lang="ja-JP" altLang="en-US" sz="1400" dirty="0" err="1" smtClean="0">
                <a:latin typeface="メイリオ" pitchFamily="50" charset="-128"/>
                <a:ea typeface="メイリオ" pitchFamily="50" charset="-128"/>
                <a:cs typeface="メイリオ" pitchFamily="50" charset="-128"/>
              </a:rPr>
              <a:t>での</a:t>
            </a:r>
            <a:r>
              <a:rPr kumimoji="1" lang="ja-JP" altLang="en-US" sz="1400" dirty="0" smtClean="0">
                <a:latin typeface="メイリオ" pitchFamily="50" charset="-128"/>
                <a:ea typeface="メイリオ" pitchFamily="50" charset="-128"/>
                <a:cs typeface="メイリオ" pitchFamily="50" charset="-128"/>
              </a:rPr>
              <a:t>登場人物と同じ気持ちになれましたか</a:t>
            </a:r>
            <a:r>
              <a:rPr kumimoji="1" lang="ja-JP" altLang="en-US" dirty="0" smtClean="0"/>
              <a:t>。</a:t>
            </a:r>
            <a:endParaRPr kumimoji="1" lang="ja-JP" altLang="en-US" dirty="0"/>
          </a:p>
        </p:txBody>
      </p:sp>
      <p:grpSp>
        <p:nvGrpSpPr>
          <p:cNvPr id="331" name="グループ化 330"/>
          <p:cNvGrpSpPr/>
          <p:nvPr/>
        </p:nvGrpSpPr>
        <p:grpSpPr>
          <a:xfrm>
            <a:off x="2243090" y="4997439"/>
            <a:ext cx="5055915" cy="638249"/>
            <a:chOff x="2290704" y="4145654"/>
            <a:chExt cx="3986760" cy="832648"/>
          </a:xfrm>
        </p:grpSpPr>
        <p:sp>
          <p:nvSpPr>
            <p:cNvPr id="332" name="テキスト ボックス 331"/>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333" name="直線コネクタ 332"/>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334" name="直線コネクタ 333"/>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35" name="テキスト ボックス 334"/>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336" name="テキスト ボックス 335"/>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337" name="テキスト ボックス 336"/>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338" name="テキスト ボックス 337"/>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339" name="テキスト ボックス 338"/>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340" name="直線コネクタ 339"/>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直線コネクタ 340"/>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直線コネクタ 341"/>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直線コネクタ 342"/>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直線コネクタ 343"/>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5" name="グループ化 344"/>
          <p:cNvGrpSpPr/>
          <p:nvPr/>
        </p:nvGrpSpPr>
        <p:grpSpPr>
          <a:xfrm>
            <a:off x="2257116" y="6021288"/>
            <a:ext cx="5055915" cy="638249"/>
            <a:chOff x="2290704" y="4145654"/>
            <a:chExt cx="3986760" cy="832648"/>
          </a:xfrm>
        </p:grpSpPr>
        <p:sp>
          <p:nvSpPr>
            <p:cNvPr id="346" name="テキスト ボックス 345"/>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347" name="直線コネクタ 346"/>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348" name="直線コネクタ 347"/>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49" name="テキスト ボックス 348"/>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350" name="テキスト ボックス 349"/>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351" name="テキスト ボックス 350"/>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352" name="テキスト ボックス 351"/>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353" name="テキスト ボックス 352"/>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354" name="直線コネクタ 353"/>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5" name="直線コネクタ 354"/>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直線コネクタ 355"/>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直線コネクタ 356"/>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直線コネクタ 357"/>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0" name="テキスト ボックス 359"/>
          <p:cNvSpPr txBox="1"/>
          <p:nvPr/>
        </p:nvSpPr>
        <p:spPr>
          <a:xfrm>
            <a:off x="980161" y="5242200"/>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361" name="テキスト ボックス 360"/>
          <p:cNvSpPr txBox="1"/>
          <p:nvPr/>
        </p:nvSpPr>
        <p:spPr>
          <a:xfrm>
            <a:off x="930058" y="6306911"/>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grpSp>
        <p:nvGrpSpPr>
          <p:cNvPr id="10" name="グループ化 9"/>
          <p:cNvGrpSpPr/>
          <p:nvPr/>
        </p:nvGrpSpPr>
        <p:grpSpPr>
          <a:xfrm>
            <a:off x="953022" y="4049977"/>
            <a:ext cx="7269399" cy="638249"/>
            <a:chOff x="953022" y="4049977"/>
            <a:chExt cx="7269399" cy="638249"/>
          </a:xfrm>
        </p:grpSpPr>
        <p:grpSp>
          <p:nvGrpSpPr>
            <p:cNvPr id="2067" name="グループ化 2066"/>
            <p:cNvGrpSpPr/>
            <p:nvPr/>
          </p:nvGrpSpPr>
          <p:grpSpPr>
            <a:xfrm>
              <a:off x="2257116" y="4049977"/>
              <a:ext cx="5055915" cy="638249"/>
              <a:chOff x="2290704" y="4145654"/>
              <a:chExt cx="3986760" cy="832648"/>
            </a:xfrm>
          </p:grpSpPr>
          <p:sp>
            <p:nvSpPr>
              <p:cNvPr id="133" name="テキスト ボックス 132"/>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139" name="直線コネクタ 138"/>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142" name="直線コネクタ 141"/>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4" name="テキスト ボックス 133"/>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135" name="テキスト ボックス 134"/>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136" name="テキスト ボックス 135"/>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137" name="テキスト ボックス 136"/>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138" name="テキスト ボックス 137"/>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182" name="直線コネクタ 181"/>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直線コネクタ 182"/>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直線コネクタ 183"/>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直線コネクタ 184"/>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直線コネクタ 185"/>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68" name="テキスト ボックス 2067"/>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2069" name="テキスト ボックス 2068"/>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grpSp>
      <p:sp>
        <p:nvSpPr>
          <p:cNvPr id="363" name="テキスト ボックス 362"/>
          <p:cNvSpPr txBox="1"/>
          <p:nvPr/>
        </p:nvSpPr>
        <p:spPr>
          <a:xfrm>
            <a:off x="7140073" y="5266372"/>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sp>
        <p:nvSpPr>
          <p:cNvPr id="364" name="テキスト ボックス 363"/>
          <p:cNvSpPr txBox="1"/>
          <p:nvPr/>
        </p:nvSpPr>
        <p:spPr>
          <a:xfrm>
            <a:off x="7140073" y="6313881"/>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sp>
        <p:nvSpPr>
          <p:cNvPr id="3" name="円/楕円 2"/>
          <p:cNvSpPr/>
          <p:nvPr/>
        </p:nvSpPr>
        <p:spPr>
          <a:xfrm>
            <a:off x="4957804" y="4146114"/>
            <a:ext cx="315654" cy="237995"/>
          </a:xfrm>
          <a:prstGeom prst="ellipse">
            <a:avLst/>
          </a:prstGeom>
          <a:noFill/>
          <a:ln>
            <a:solidFill>
              <a:srgbClr val="E23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円/楕円 69"/>
          <p:cNvSpPr/>
          <p:nvPr/>
        </p:nvSpPr>
        <p:spPr>
          <a:xfrm>
            <a:off x="4940396" y="5067048"/>
            <a:ext cx="315654" cy="237995"/>
          </a:xfrm>
          <a:prstGeom prst="ellipse">
            <a:avLst/>
          </a:prstGeom>
          <a:noFill/>
          <a:ln>
            <a:solidFill>
              <a:srgbClr val="E23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円/楕円 70"/>
          <p:cNvSpPr/>
          <p:nvPr/>
        </p:nvSpPr>
        <p:spPr>
          <a:xfrm>
            <a:off x="5891874" y="6096405"/>
            <a:ext cx="315654" cy="237995"/>
          </a:xfrm>
          <a:prstGeom prst="ellipse">
            <a:avLst/>
          </a:prstGeom>
          <a:noFill/>
          <a:ln>
            <a:solidFill>
              <a:srgbClr val="E23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96954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2302711" y="5517232"/>
            <a:ext cx="4896544" cy="369332"/>
          </a:xfrm>
          <a:prstGeom prst="rect">
            <a:avLst/>
          </a:prstGeom>
          <a:noFill/>
        </p:spPr>
        <p:txBody>
          <a:bodyPr wrap="square" rtlCol="0">
            <a:spAutoFit/>
          </a:bodyPr>
          <a:lstStyle/>
          <a:p>
            <a:r>
              <a:rPr lang="en-US" altLang="ja-JP" dirty="0"/>
              <a:t>http://www.youtube.com/watch?v=UiKSFqnZYVc</a:t>
            </a:r>
            <a:endParaRPr kumimoji="1" lang="ja-JP" altLang="en-US" dirty="0"/>
          </a:p>
        </p:txBody>
      </p:sp>
      <p:sp>
        <p:nvSpPr>
          <p:cNvPr id="8" name="正方形/長方形 7"/>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4" name="直線コネクタ 3"/>
          <p:cNvCxnSpPr/>
          <p:nvPr/>
        </p:nvCxnSpPr>
        <p:spPr>
          <a:xfrm>
            <a:off x="0" y="94773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2339752" y="276412"/>
            <a:ext cx="5519460" cy="861774"/>
          </a:xfrm>
          <a:prstGeom prst="rect">
            <a:avLst/>
          </a:prstGeom>
          <a:noFill/>
        </p:spPr>
        <p:txBody>
          <a:bodyPr wrap="none" rtlCol="0">
            <a:spAutoFit/>
          </a:bodyPr>
          <a:lstStyle/>
          <a:p>
            <a:r>
              <a:rPr lang="ja-JP" altLang="en-US" sz="3200" dirty="0">
                <a:latin typeface="メイリオ" pitchFamily="50" charset="-128"/>
                <a:ea typeface="メイリオ" pitchFamily="50" charset="-128"/>
                <a:cs typeface="メイリオ" pitchFamily="50" charset="-128"/>
              </a:rPr>
              <a:t>こちらの動画をご覧ください</a:t>
            </a:r>
          </a:p>
          <a:p>
            <a:endParaRPr kumimoji="1" lang="ja-JP" altLang="en-US" dirty="0"/>
          </a:p>
        </p:txBody>
      </p:sp>
      <p:pic>
        <p:nvPicPr>
          <p:cNvPr id="12" name="図 11"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2248688"/>
            <a:ext cx="6264696" cy="3060015"/>
          </a:xfrm>
          <a:prstGeom prst="rect">
            <a:avLst/>
          </a:prstGeom>
        </p:spPr>
      </p:pic>
      <p:sp>
        <p:nvSpPr>
          <p:cNvPr id="9" name="コンテンツ プレースホルダー 2"/>
          <p:cNvSpPr>
            <a:spLocks noGrp="1"/>
          </p:cNvSpPr>
          <p:nvPr>
            <p:ph idx="1"/>
          </p:nvPr>
        </p:nvSpPr>
        <p:spPr>
          <a:xfrm>
            <a:off x="1086644" y="1138186"/>
            <a:ext cx="7301780" cy="720080"/>
          </a:xfrm>
        </p:spPr>
        <p:txBody>
          <a:bodyPr>
            <a:normAutofit fontScale="40000" lnSpcReduction="20000"/>
          </a:bodyPr>
          <a:lstStyle/>
          <a:p>
            <a:pPr marL="0" indent="0">
              <a:buNone/>
            </a:pPr>
            <a:endParaRPr lang="ja-JP" altLang="en-US" dirty="0"/>
          </a:p>
          <a:p>
            <a:pPr marL="0" indent="0">
              <a:buNone/>
            </a:pPr>
            <a:r>
              <a:rPr lang="ja-JP" altLang="en-US" sz="6000" dirty="0" smtClean="0">
                <a:latin typeface="メイリオ" pitchFamily="50" charset="-128"/>
                <a:ea typeface="メイリオ" pitchFamily="50" charset="-128"/>
                <a:cs typeface="メイリオ" pitchFamily="50" charset="-128"/>
              </a:rPr>
              <a:t>東京ガス</a:t>
            </a:r>
            <a:r>
              <a:rPr lang="ja-JP" altLang="en-US" sz="6000" dirty="0">
                <a:latin typeface="メイリオ" pitchFamily="50" charset="-128"/>
                <a:ea typeface="メイリオ" pitchFamily="50" charset="-128"/>
                <a:cs typeface="メイリオ" pitchFamily="50" charset="-128"/>
              </a:rPr>
              <a:t>　家族の</a:t>
            </a:r>
            <a:r>
              <a:rPr lang="ja-JP" altLang="en-US" sz="6000" dirty="0" smtClean="0">
                <a:latin typeface="メイリオ" pitchFamily="50" charset="-128"/>
                <a:ea typeface="メイリオ" pitchFamily="50" charset="-128"/>
                <a:cs typeface="メイリオ" pitchFamily="50" charset="-128"/>
              </a:rPr>
              <a:t>絆「お父さん</a:t>
            </a:r>
            <a:r>
              <a:rPr lang="ja-JP" altLang="en-US" sz="6000" dirty="0">
                <a:latin typeface="メイリオ" pitchFamily="50" charset="-128"/>
                <a:ea typeface="メイリオ" pitchFamily="50" charset="-128"/>
                <a:cs typeface="メイリオ" pitchFamily="50" charset="-128"/>
              </a:rPr>
              <a:t>の</a:t>
            </a:r>
            <a:r>
              <a:rPr lang="ja-JP" altLang="en-US" sz="6000" dirty="0" smtClean="0">
                <a:latin typeface="メイリオ" pitchFamily="50" charset="-128"/>
                <a:ea typeface="メイリオ" pitchFamily="50" charset="-128"/>
                <a:cs typeface="メイリオ" pitchFamily="50" charset="-128"/>
              </a:rPr>
              <a:t>チャーハン編」</a:t>
            </a:r>
            <a:r>
              <a:rPr lang="en-US" altLang="ja-JP" sz="6000" dirty="0" smtClean="0">
                <a:latin typeface="メイリオ" pitchFamily="50" charset="-128"/>
                <a:ea typeface="メイリオ" pitchFamily="50" charset="-128"/>
                <a:cs typeface="メイリオ" pitchFamily="50" charset="-128"/>
              </a:rPr>
              <a:t> </a:t>
            </a:r>
            <a:r>
              <a:rPr lang="en-US" altLang="ja-JP" sz="6000" b="1" dirty="0" smtClean="0"/>
              <a:t> </a:t>
            </a:r>
            <a:endParaRPr lang="en-US" altLang="ja-JP" sz="6000" b="1" dirty="0"/>
          </a:p>
          <a:p>
            <a:pPr marL="0" indent="0" algn="ctr">
              <a:buNone/>
            </a:pPr>
            <a:endParaRPr lang="en-US" altLang="ja-JP" dirty="0"/>
          </a:p>
          <a:p>
            <a:pPr marL="0" indent="0">
              <a:buNone/>
            </a:pPr>
            <a:endParaRPr lang="en-US" altLang="ja-JP" dirty="0"/>
          </a:p>
          <a:p>
            <a:pPr marL="0" indent="0">
              <a:buNone/>
            </a:pPr>
            <a:endParaRPr lang="en-US" altLang="ja-JP" dirty="0"/>
          </a:p>
          <a:p>
            <a:pPr marL="0" indent="0">
              <a:buNone/>
            </a:pPr>
            <a:endParaRPr lang="en-US" altLang="ja-JP" dirty="0" smtClean="0"/>
          </a:p>
          <a:p>
            <a:pPr marL="0" indent="0">
              <a:buNone/>
            </a:pPr>
            <a:endParaRPr lang="en-US" altLang="ja-JP" dirty="0"/>
          </a:p>
          <a:p>
            <a:pPr marL="0" indent="0" algn="ctr">
              <a:buNone/>
            </a:pPr>
            <a:endParaRPr lang="en-US" altLang="ja-JP" sz="2800" dirty="0" smtClean="0"/>
          </a:p>
          <a:p>
            <a:pPr marL="0" indent="0" algn="ctr">
              <a:buNone/>
            </a:pPr>
            <a:endParaRPr lang="en-US" altLang="ja-JP" sz="2800" dirty="0"/>
          </a:p>
          <a:p>
            <a:pPr marL="0" indent="0" algn="ctr">
              <a:buNone/>
            </a:pPr>
            <a:endParaRPr lang="en-US" altLang="ja-JP" sz="2800" dirty="0" smtClean="0"/>
          </a:p>
        </p:txBody>
      </p:sp>
    </p:spTree>
    <p:extLst>
      <p:ext uri="{BB962C8B-B14F-4D97-AF65-F5344CB8AC3E}">
        <p14:creationId xmlns:p14="http://schemas.microsoft.com/office/powerpoint/2010/main" val="14522089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1098" y="144958"/>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グループ</a:t>
            </a:r>
            <a:r>
              <a:rPr lang="en-US" altLang="ja-JP" sz="3200" b="1" dirty="0" smtClean="0">
                <a:latin typeface="メイリオ" pitchFamily="50" charset="-128"/>
                <a:ea typeface="メイリオ" pitchFamily="50" charset="-128"/>
                <a:cs typeface="メイリオ" pitchFamily="50" charset="-128"/>
              </a:rPr>
              <a:t>B</a:t>
            </a:r>
            <a:r>
              <a:rPr lang="ja-JP" altLang="en-US" sz="3200" dirty="0" smtClean="0">
                <a:latin typeface="メイリオ" pitchFamily="50" charset="-128"/>
                <a:ea typeface="メイリオ" pitchFamily="50" charset="-128"/>
                <a:cs typeface="メイリオ" pitchFamily="50" charset="-128"/>
              </a:rPr>
              <a:t>予想</a:t>
            </a:r>
            <a:endParaRPr kumimoji="1" lang="ja-JP" altLang="en-US" sz="3200" dirty="0">
              <a:latin typeface="メイリオ" pitchFamily="50" charset="-128"/>
              <a:ea typeface="メイリオ" pitchFamily="50" charset="-128"/>
              <a:cs typeface="メイリオ" pitchFamily="50" charset="-128"/>
            </a:endParaRPr>
          </a:p>
        </p:txBody>
      </p:sp>
      <p:pic>
        <p:nvPicPr>
          <p:cNvPr id="4" name="図 3" descr="画面の領域"/>
          <p:cNvPicPr>
            <a:picLocks noChangeAspect="1"/>
          </p:cNvPicPr>
          <p:nvPr/>
        </p:nvPicPr>
        <p:blipFill>
          <a:blip r:embed="rId2" cstate="print">
            <a:extLst>
              <a:ext uri="{BEBA8EAE-BF5A-486C-A8C5-ECC9F3942E4B}">
                <a14:imgProps xmlns:a14="http://schemas.microsoft.com/office/drawing/2010/main">
                  <a14:imgLayer r:embed="rId3">
                    <a14:imgEffect>
                      <a14:artisticCrisscrossEtching/>
                    </a14:imgEffect>
                  </a14:imgLayer>
                </a14:imgProps>
              </a:ext>
              <a:ext uri="{28A0092B-C50C-407E-A947-70E740481C1C}">
                <a14:useLocalDpi xmlns:a14="http://schemas.microsoft.com/office/drawing/2010/main" val="0"/>
              </a:ext>
            </a:extLst>
          </a:blip>
          <a:stretch>
            <a:fillRect/>
          </a:stretch>
        </p:blipFill>
        <p:spPr>
          <a:xfrm>
            <a:off x="1277890" y="1090020"/>
            <a:ext cx="1667454" cy="1079593"/>
          </a:xfrm>
          <a:prstGeom prst="rect">
            <a:avLst/>
          </a:prstGeom>
        </p:spPr>
      </p:pic>
      <p:pic>
        <p:nvPicPr>
          <p:cNvPr id="5" name="図 4" descr="画面の領域"/>
          <p:cNvPicPr>
            <a:picLocks noChangeAspect="1"/>
          </p:cNvPicPr>
          <p:nvPr/>
        </p:nvPicPr>
        <p:blipFill>
          <a:blip r:embed="rId4">
            <a:extLst>
              <a:ext uri="{BEBA8EAE-BF5A-486C-A8C5-ECC9F3942E4B}">
                <a14:imgProps xmlns:a14="http://schemas.microsoft.com/office/drawing/2010/main">
                  <a14:imgLayer r:embed="rId5">
                    <a14:imgEffect>
                      <a14:artisticCrisscrossEtching/>
                    </a14:imgEffect>
                  </a14:imgLayer>
                </a14:imgProps>
              </a:ext>
              <a:ext uri="{28A0092B-C50C-407E-A947-70E740481C1C}">
                <a14:useLocalDpi xmlns:a14="http://schemas.microsoft.com/office/drawing/2010/main" val="0"/>
              </a:ext>
            </a:extLst>
          </a:blip>
          <a:stretch>
            <a:fillRect/>
          </a:stretch>
        </p:blipFill>
        <p:spPr>
          <a:xfrm>
            <a:off x="3755056" y="1087172"/>
            <a:ext cx="1588012" cy="1082441"/>
          </a:xfrm>
          <a:prstGeom prst="rect">
            <a:avLst/>
          </a:prstGeom>
        </p:spPr>
      </p:pic>
      <p:pic>
        <p:nvPicPr>
          <p:cNvPr id="6" name="図 5" descr="画面の領域"/>
          <p:cNvPicPr>
            <a:picLocks noChangeAspect="1"/>
          </p:cNvPicPr>
          <p:nvPr/>
        </p:nvPicPr>
        <p:blipFill>
          <a:blip r:embed="rId6">
            <a:extLst>
              <a:ext uri="{BEBA8EAE-BF5A-486C-A8C5-ECC9F3942E4B}">
                <a14:imgProps xmlns:a14="http://schemas.microsoft.com/office/drawing/2010/main">
                  <a14:imgLayer r:embed="rId7">
                    <a14:imgEffect>
                      <a14:artisticCrisscrossEtching/>
                    </a14:imgEffect>
                  </a14:imgLayer>
                </a14:imgProps>
              </a:ext>
              <a:ext uri="{28A0092B-C50C-407E-A947-70E740481C1C}">
                <a14:useLocalDpi xmlns:a14="http://schemas.microsoft.com/office/drawing/2010/main" val="0"/>
              </a:ext>
            </a:extLst>
          </a:blip>
          <a:stretch>
            <a:fillRect/>
          </a:stretch>
        </p:blipFill>
        <p:spPr>
          <a:xfrm>
            <a:off x="3755057" y="2629928"/>
            <a:ext cx="1588011" cy="1071097"/>
          </a:xfrm>
          <a:prstGeom prst="rect">
            <a:avLst/>
          </a:prstGeom>
        </p:spPr>
      </p:pic>
      <p:pic>
        <p:nvPicPr>
          <p:cNvPr id="7" name="図 6" descr="画面の領域"/>
          <p:cNvPicPr>
            <a:picLocks noChangeAspect="1"/>
          </p:cNvPicPr>
          <p:nvPr/>
        </p:nvPicPr>
        <p:blipFill>
          <a:blip r:embed="rId8" cstate="print">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val="0"/>
              </a:ext>
            </a:extLst>
          </a:blip>
          <a:stretch>
            <a:fillRect/>
          </a:stretch>
        </p:blipFill>
        <p:spPr>
          <a:xfrm>
            <a:off x="6182394" y="1085654"/>
            <a:ext cx="1678454" cy="1083959"/>
          </a:xfrm>
          <a:prstGeom prst="rect">
            <a:avLst/>
          </a:prstGeom>
        </p:spPr>
      </p:pic>
      <p:pic>
        <p:nvPicPr>
          <p:cNvPr id="8" name="図 7" descr="画面の領域"/>
          <p:cNvPicPr>
            <a:picLocks noChangeAspect="1"/>
          </p:cNvPicPr>
          <p:nvPr/>
        </p:nvPicPr>
        <p:blipFill>
          <a:blip r:embed="rId10" cstate="print">
            <a:extLst>
              <a:ext uri="{BEBA8EAE-BF5A-486C-A8C5-ECC9F3942E4B}">
                <a14:imgProps xmlns:a14="http://schemas.microsoft.com/office/drawing/2010/main">
                  <a14:imgLayer r:embed="rId11">
                    <a14:imgEffect>
                      <a14:artisticCrisscrossEtching/>
                    </a14:imgEffect>
                  </a14:imgLayer>
                </a14:imgProps>
              </a:ext>
              <a:ext uri="{28A0092B-C50C-407E-A947-70E740481C1C}">
                <a14:useLocalDpi xmlns:a14="http://schemas.microsoft.com/office/drawing/2010/main" val="0"/>
              </a:ext>
            </a:extLst>
          </a:blip>
          <a:stretch>
            <a:fillRect/>
          </a:stretch>
        </p:blipFill>
        <p:spPr>
          <a:xfrm>
            <a:off x="1284726" y="2629928"/>
            <a:ext cx="1653782" cy="1071097"/>
          </a:xfrm>
          <a:prstGeom prst="rect">
            <a:avLst/>
          </a:prstGeom>
        </p:spPr>
      </p:pic>
      <p:pic>
        <p:nvPicPr>
          <p:cNvPr id="9" name="図 8" descr="画面の領域"/>
          <p:cNvPicPr>
            <a:picLocks noChangeAspect="1"/>
          </p:cNvPicPr>
          <p:nvPr/>
        </p:nvPicPr>
        <p:blipFill>
          <a:blip r:embed="rId12">
            <a:extLst>
              <a:ext uri="{BEBA8EAE-BF5A-486C-A8C5-ECC9F3942E4B}">
                <a14:imgProps xmlns:a14="http://schemas.microsoft.com/office/drawing/2010/main">
                  <a14:imgLayer r:embed="rId13">
                    <a14:imgEffect>
                      <a14:artisticCrisscrossEtching/>
                    </a14:imgEffect>
                  </a14:imgLayer>
                </a14:imgProps>
              </a:ext>
              <a:ext uri="{28A0092B-C50C-407E-A947-70E740481C1C}">
                <a14:useLocalDpi xmlns:a14="http://schemas.microsoft.com/office/drawing/2010/main" val="0"/>
              </a:ext>
            </a:extLst>
          </a:blip>
          <a:stretch>
            <a:fillRect/>
          </a:stretch>
        </p:blipFill>
        <p:spPr>
          <a:xfrm>
            <a:off x="6182394" y="2629927"/>
            <a:ext cx="1678454" cy="1071097"/>
          </a:xfrm>
          <a:prstGeom prst="rect">
            <a:avLst/>
          </a:prstGeom>
        </p:spPr>
      </p:pic>
      <p:cxnSp>
        <p:nvCxnSpPr>
          <p:cNvPr id="16" name="直線コネクタ 15"/>
          <p:cNvCxnSpPr/>
          <p:nvPr/>
        </p:nvCxnSpPr>
        <p:spPr>
          <a:xfrm>
            <a:off x="6182394" y="1085654"/>
            <a:ext cx="1678454" cy="1083959"/>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a:off x="6189230" y="1085653"/>
            <a:ext cx="1678454" cy="1083959"/>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正方形/長方形 22"/>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24" name="直線コネクタ 23"/>
          <p:cNvCxnSpPr/>
          <p:nvPr/>
        </p:nvCxnSpPr>
        <p:spPr>
          <a:xfrm>
            <a:off x="-25052" y="98695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a:off x="3135086" y="1629816"/>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6" name="直線矢印コネクタ 25"/>
          <p:cNvCxnSpPr/>
          <p:nvPr/>
        </p:nvCxnSpPr>
        <p:spPr>
          <a:xfrm>
            <a:off x="5477455" y="1612251"/>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7" name="直線矢印コネクタ 26"/>
          <p:cNvCxnSpPr/>
          <p:nvPr/>
        </p:nvCxnSpPr>
        <p:spPr>
          <a:xfrm>
            <a:off x="3220867" y="3043988"/>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8" name="直線矢印コネクタ 27"/>
          <p:cNvCxnSpPr/>
          <p:nvPr/>
        </p:nvCxnSpPr>
        <p:spPr>
          <a:xfrm>
            <a:off x="5477455" y="3028606"/>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9" name="直線矢印コネクタ 28"/>
          <p:cNvCxnSpPr/>
          <p:nvPr/>
        </p:nvCxnSpPr>
        <p:spPr>
          <a:xfrm>
            <a:off x="676732" y="3053658"/>
            <a:ext cx="493111" cy="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grpSp>
        <p:nvGrpSpPr>
          <p:cNvPr id="2067" name="グループ化 2066"/>
          <p:cNvGrpSpPr/>
          <p:nvPr/>
        </p:nvGrpSpPr>
        <p:grpSpPr>
          <a:xfrm>
            <a:off x="2257116" y="4049977"/>
            <a:ext cx="5055915" cy="638249"/>
            <a:chOff x="2290704" y="4145654"/>
            <a:chExt cx="3986760" cy="832648"/>
          </a:xfrm>
        </p:grpSpPr>
        <p:sp>
          <p:nvSpPr>
            <p:cNvPr id="133" name="テキスト ボックス 132"/>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139" name="直線コネクタ 138"/>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142" name="直線コネクタ 141"/>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4" name="テキスト ボックス 133"/>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135" name="テキスト ボックス 134"/>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136" name="テキスト ボックス 135"/>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137" name="テキスト ボックス 136"/>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138" name="テキスト ボックス 137"/>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182" name="直線コネクタ 181"/>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直線コネクタ 182"/>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直線コネクタ 183"/>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直線コネクタ 184"/>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直線コネクタ 185"/>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48" name="テキスト ボックス 2047"/>
          <p:cNvSpPr txBox="1"/>
          <p:nvPr/>
        </p:nvSpPr>
        <p:spPr>
          <a:xfrm>
            <a:off x="145645" y="3833546"/>
            <a:ext cx="5905724" cy="369332"/>
          </a:xfrm>
          <a:prstGeom prst="rect">
            <a:avLst/>
          </a:prstGeom>
          <a:noFill/>
        </p:spPr>
        <p:txBody>
          <a:bodyPr wrap="square" rtlCol="0">
            <a:spAutoFit/>
          </a:bodyPr>
          <a:lstStyle/>
          <a:p>
            <a:r>
              <a:rPr lang="en-US" altLang="ja-JP" sz="1400" dirty="0">
                <a:latin typeface="メイリオ" pitchFamily="50" charset="-128"/>
                <a:ea typeface="メイリオ" pitchFamily="50" charset="-128"/>
                <a:cs typeface="メイリオ" pitchFamily="50" charset="-128"/>
              </a:rPr>
              <a:t>(</a:t>
            </a:r>
            <a:r>
              <a:rPr lang="en-US" altLang="ja-JP" sz="1400" dirty="0" smtClean="0">
                <a:latin typeface="メイリオ" pitchFamily="50" charset="-128"/>
                <a:ea typeface="メイリオ" pitchFamily="50" charset="-128"/>
                <a:cs typeface="メイリオ" pitchFamily="50" charset="-128"/>
              </a:rPr>
              <a:t>4)TCVCM</a:t>
            </a:r>
            <a:r>
              <a:rPr lang="ja-JP" altLang="en-US" sz="1400" dirty="0" err="1" smtClean="0">
                <a:latin typeface="メイリオ" pitchFamily="50" charset="-128"/>
                <a:ea typeface="メイリオ" pitchFamily="50" charset="-128"/>
                <a:cs typeface="メイリオ" pitchFamily="50" charset="-128"/>
              </a:rPr>
              <a:t>での</a:t>
            </a:r>
            <a:r>
              <a:rPr lang="ja-JP" altLang="en-US" sz="1400" dirty="0" smtClean="0">
                <a:latin typeface="メイリオ" pitchFamily="50" charset="-128"/>
                <a:ea typeface="メイリオ" pitchFamily="50" charset="-128"/>
                <a:cs typeface="メイリオ" pitchFamily="50" charset="-128"/>
              </a:rPr>
              <a:t>出来事が自分に起こったかのように感じましたか</a:t>
            </a:r>
            <a:r>
              <a:rPr lang="ja-JP" altLang="en-US" dirty="0" smtClean="0"/>
              <a:t>。</a:t>
            </a:r>
            <a:endParaRPr kumimoji="1" lang="ja-JP" altLang="en-US" dirty="0"/>
          </a:p>
        </p:txBody>
      </p:sp>
      <p:sp>
        <p:nvSpPr>
          <p:cNvPr id="2051" name="テキスト ボックス 2050"/>
          <p:cNvSpPr txBox="1"/>
          <p:nvPr/>
        </p:nvSpPr>
        <p:spPr>
          <a:xfrm>
            <a:off x="174570" y="4797152"/>
            <a:ext cx="5600508" cy="369332"/>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(5)</a:t>
            </a:r>
            <a:r>
              <a:rPr kumimoji="1" lang="ja-JP" altLang="en-US" sz="1400" dirty="0" smtClean="0">
                <a:latin typeface="メイリオ" pitchFamily="50" charset="-128"/>
                <a:ea typeface="メイリオ" pitchFamily="50" charset="-128"/>
                <a:cs typeface="メイリオ" pitchFamily="50" charset="-128"/>
              </a:rPr>
              <a:t>自分が</a:t>
            </a:r>
            <a:r>
              <a:rPr kumimoji="1" lang="en-US" altLang="ja-JP" sz="1400" dirty="0" smtClean="0">
                <a:latin typeface="メイリオ" pitchFamily="50" charset="-128"/>
                <a:ea typeface="メイリオ" pitchFamily="50" charset="-128"/>
                <a:cs typeface="メイリオ" pitchFamily="50" charset="-128"/>
              </a:rPr>
              <a:t>TVCM</a:t>
            </a:r>
            <a:r>
              <a:rPr kumimoji="1" lang="ja-JP" altLang="en-US" sz="1400" dirty="0" smtClean="0">
                <a:latin typeface="メイリオ" pitchFamily="50" charset="-128"/>
                <a:ea typeface="メイリオ" pitchFamily="50" charset="-128"/>
                <a:cs typeface="メイリオ" pitchFamily="50" charset="-128"/>
              </a:rPr>
              <a:t>の登場人物の一人であるかのように感じましたか</a:t>
            </a:r>
            <a:r>
              <a:rPr kumimoji="1" lang="ja-JP" altLang="en-US" dirty="0" smtClean="0"/>
              <a:t>。</a:t>
            </a:r>
            <a:endParaRPr kumimoji="1" lang="ja-JP" altLang="en-US" dirty="0"/>
          </a:p>
        </p:txBody>
      </p:sp>
      <p:sp>
        <p:nvSpPr>
          <p:cNvPr id="2052" name="テキスト ボックス 2051"/>
          <p:cNvSpPr txBox="1"/>
          <p:nvPr/>
        </p:nvSpPr>
        <p:spPr>
          <a:xfrm>
            <a:off x="247758" y="5726691"/>
            <a:ext cx="4523290" cy="369332"/>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(6)TVCM</a:t>
            </a:r>
            <a:r>
              <a:rPr kumimoji="1" lang="ja-JP" altLang="en-US" sz="1400" dirty="0" err="1" smtClean="0">
                <a:latin typeface="メイリオ" pitchFamily="50" charset="-128"/>
                <a:ea typeface="メイリオ" pitchFamily="50" charset="-128"/>
                <a:cs typeface="メイリオ" pitchFamily="50" charset="-128"/>
              </a:rPr>
              <a:t>での</a:t>
            </a:r>
            <a:r>
              <a:rPr kumimoji="1" lang="ja-JP" altLang="en-US" sz="1400" dirty="0" smtClean="0">
                <a:latin typeface="メイリオ" pitchFamily="50" charset="-128"/>
                <a:ea typeface="メイリオ" pitchFamily="50" charset="-128"/>
                <a:cs typeface="メイリオ" pitchFamily="50" charset="-128"/>
              </a:rPr>
              <a:t>登場人物と同じ気持ちになれましたか</a:t>
            </a:r>
            <a:r>
              <a:rPr kumimoji="1" lang="ja-JP" altLang="en-US" dirty="0" smtClean="0"/>
              <a:t>。</a:t>
            </a:r>
            <a:endParaRPr kumimoji="1" lang="ja-JP" altLang="en-US" dirty="0"/>
          </a:p>
        </p:txBody>
      </p:sp>
      <p:grpSp>
        <p:nvGrpSpPr>
          <p:cNvPr id="331" name="グループ化 330"/>
          <p:cNvGrpSpPr/>
          <p:nvPr/>
        </p:nvGrpSpPr>
        <p:grpSpPr>
          <a:xfrm>
            <a:off x="2243090" y="4997439"/>
            <a:ext cx="5055915" cy="638249"/>
            <a:chOff x="2290704" y="4145654"/>
            <a:chExt cx="3986760" cy="832648"/>
          </a:xfrm>
        </p:grpSpPr>
        <p:sp>
          <p:nvSpPr>
            <p:cNvPr id="332" name="テキスト ボックス 331"/>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333" name="直線コネクタ 332"/>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334" name="直線コネクタ 333"/>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35" name="テキスト ボックス 334"/>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336" name="テキスト ボックス 335"/>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337" name="テキスト ボックス 336"/>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338" name="テキスト ボックス 337"/>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339" name="テキスト ボックス 338"/>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340" name="直線コネクタ 339"/>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直線コネクタ 340"/>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直線コネクタ 341"/>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直線コネクタ 342"/>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直線コネクタ 343"/>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5" name="グループ化 344"/>
          <p:cNvGrpSpPr/>
          <p:nvPr/>
        </p:nvGrpSpPr>
        <p:grpSpPr>
          <a:xfrm>
            <a:off x="2257116" y="6021288"/>
            <a:ext cx="5055915" cy="638249"/>
            <a:chOff x="2290704" y="4145654"/>
            <a:chExt cx="3986760" cy="832648"/>
          </a:xfrm>
        </p:grpSpPr>
        <p:sp>
          <p:nvSpPr>
            <p:cNvPr id="346" name="テキスト ボックス 345"/>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347" name="直線コネクタ 346"/>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348" name="直線コネクタ 347"/>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49" name="テキスト ボックス 348"/>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350" name="テキスト ボックス 349"/>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351" name="テキスト ボックス 350"/>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352" name="テキスト ボックス 351"/>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353" name="テキスト ボックス 352"/>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354" name="直線コネクタ 353"/>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5" name="直線コネクタ 354"/>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直線コネクタ 355"/>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直線コネクタ 356"/>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直線コネクタ 357"/>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68" name="テキスト ボックス 2067"/>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360" name="テキスト ボックス 359"/>
          <p:cNvSpPr txBox="1"/>
          <p:nvPr/>
        </p:nvSpPr>
        <p:spPr>
          <a:xfrm>
            <a:off x="980161" y="5242200"/>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361" name="テキスト ボックス 360"/>
          <p:cNvSpPr txBox="1"/>
          <p:nvPr/>
        </p:nvSpPr>
        <p:spPr>
          <a:xfrm>
            <a:off x="930058" y="6306911"/>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2069" name="テキスト ボックス 2068"/>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sp>
        <p:nvSpPr>
          <p:cNvPr id="363" name="テキスト ボックス 362"/>
          <p:cNvSpPr txBox="1"/>
          <p:nvPr/>
        </p:nvSpPr>
        <p:spPr>
          <a:xfrm>
            <a:off x="7140073" y="5266372"/>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sp>
        <p:nvSpPr>
          <p:cNvPr id="364" name="テキスト ボックス 363"/>
          <p:cNvSpPr txBox="1"/>
          <p:nvPr/>
        </p:nvSpPr>
        <p:spPr>
          <a:xfrm>
            <a:off x="7140073" y="6313881"/>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sp>
        <p:nvSpPr>
          <p:cNvPr id="365" name="円/楕円 364"/>
          <p:cNvSpPr/>
          <p:nvPr/>
        </p:nvSpPr>
        <p:spPr>
          <a:xfrm>
            <a:off x="4080732" y="4146114"/>
            <a:ext cx="315654" cy="237995"/>
          </a:xfrm>
          <a:prstGeom prst="ellipse">
            <a:avLst/>
          </a:prstGeom>
          <a:noFill/>
          <a:ln>
            <a:solidFill>
              <a:srgbClr val="E23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6" name="円/楕円 365"/>
          <p:cNvSpPr/>
          <p:nvPr/>
        </p:nvSpPr>
        <p:spPr>
          <a:xfrm>
            <a:off x="4066706" y="5072774"/>
            <a:ext cx="315654" cy="237995"/>
          </a:xfrm>
          <a:prstGeom prst="ellipse">
            <a:avLst/>
          </a:prstGeom>
          <a:noFill/>
          <a:ln>
            <a:solidFill>
              <a:srgbClr val="E23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7" name="円/楕円 366"/>
          <p:cNvSpPr/>
          <p:nvPr/>
        </p:nvSpPr>
        <p:spPr>
          <a:xfrm>
            <a:off x="4970330" y="6140944"/>
            <a:ext cx="315654" cy="237995"/>
          </a:xfrm>
          <a:prstGeom prst="ellipse">
            <a:avLst/>
          </a:prstGeom>
          <a:noFill/>
          <a:ln>
            <a:solidFill>
              <a:srgbClr val="E23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406763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41</a:t>
            </a:fld>
            <a:endParaRPr lang="ja-JP" altLang="en-US" dirty="0">
              <a:solidFill>
                <a:prstClr val="black"/>
              </a:solidFill>
            </a:endParaRPr>
          </a:p>
        </p:txBody>
      </p:sp>
      <p:sp>
        <p:nvSpPr>
          <p:cNvPr id="3" name="テキスト ボックス 2"/>
          <p:cNvSpPr txBox="1"/>
          <p:nvPr/>
        </p:nvSpPr>
        <p:spPr>
          <a:xfrm>
            <a:off x="3316716" y="836712"/>
            <a:ext cx="2232248" cy="707886"/>
          </a:xfrm>
          <a:prstGeom prst="rect">
            <a:avLst/>
          </a:prstGeom>
          <a:noFill/>
        </p:spPr>
        <p:txBody>
          <a:bodyPr wrap="square" rtlCol="0">
            <a:spAutoFit/>
          </a:bodyPr>
          <a:lstStyle/>
          <a:p>
            <a:pPr algn="ctr"/>
            <a:r>
              <a:rPr lang="ja-JP" altLang="en-US" sz="4000" dirty="0" smtClean="0">
                <a:solidFill>
                  <a:prstClr val="black"/>
                </a:solidFill>
                <a:latin typeface="メイリオ" pitchFamily="50" charset="-128"/>
                <a:ea typeface="メイリオ" pitchFamily="50" charset="-128"/>
                <a:cs typeface="メイリオ" pitchFamily="50" charset="-128"/>
              </a:rPr>
              <a:t>結果</a:t>
            </a:r>
            <a:endParaRPr lang="ja-JP" altLang="en-US" sz="4000" dirty="0">
              <a:solidFill>
                <a:prstClr val="black"/>
              </a:solidFill>
              <a:latin typeface="メイリオ" pitchFamily="50" charset="-128"/>
              <a:ea typeface="メイリオ" pitchFamily="50" charset="-128"/>
              <a:cs typeface="メイリオ" pitchFamily="50" charset="-128"/>
            </a:endParaRP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70520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1519" y="2250416"/>
            <a:ext cx="8640961" cy="3605434"/>
          </a:xfrm>
          <a:ln w="34925">
            <a:solidFill>
              <a:schemeClr val="tx1"/>
            </a:solidFill>
          </a:ln>
        </p:spPr>
        <p:txBody>
          <a:bodyPr>
            <a:normAutofit fontScale="92500"/>
          </a:bodyPr>
          <a:lstStyle/>
          <a:p>
            <a:pPr marL="0" indent="0">
              <a:lnSpc>
                <a:spcPct val="150000"/>
              </a:lnSpc>
              <a:spcAft>
                <a:spcPts val="600"/>
              </a:spcAft>
              <a:buNone/>
            </a:pPr>
            <a:r>
              <a:rPr kumimoji="1" lang="ja-JP" altLang="en-US" sz="2000" dirty="0" smtClean="0">
                <a:latin typeface="メイリオ" pitchFamily="50" charset="-128"/>
                <a:ea typeface="メイリオ" pitchFamily="50" charset="-128"/>
                <a:cs typeface="メイリオ" pitchFamily="50" charset="-128"/>
              </a:rPr>
              <a:t>調査目的　　　　　　</a:t>
            </a:r>
            <a:r>
              <a:rPr lang="ja-JP" altLang="en-US" sz="1700" dirty="0" smtClean="0">
                <a:latin typeface="メイリオ" pitchFamily="50" charset="-128"/>
                <a:ea typeface="メイリオ" pitchFamily="50" charset="-128"/>
                <a:cs typeface="メイリオ" pitchFamily="50" charset="-128"/>
              </a:rPr>
              <a:t>広告</a:t>
            </a:r>
            <a:r>
              <a:rPr lang="ja-JP" altLang="en-US" sz="1700" dirty="0">
                <a:latin typeface="メイリオ" pitchFamily="50" charset="-128"/>
                <a:ea typeface="メイリオ" pitchFamily="50" charset="-128"/>
                <a:cs typeface="メイリオ" pitchFamily="50" charset="-128"/>
              </a:rPr>
              <a:t>に対する態度、ブランドに対する態度への影響を</a:t>
            </a:r>
            <a:r>
              <a:rPr lang="ja-JP" altLang="en-US" sz="1700" dirty="0" smtClean="0">
                <a:latin typeface="メイリオ" pitchFamily="50" charset="-128"/>
                <a:ea typeface="メイリオ" pitchFamily="50" charset="-128"/>
                <a:cs typeface="メイリオ" pitchFamily="50" charset="-128"/>
              </a:rPr>
              <a:t>はかる</a:t>
            </a:r>
            <a:endParaRPr lang="en-US" altLang="ja-JP" sz="1700" dirty="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調査対象　　　　　　 拓殖大学の学生　人（男性　女性）</a:t>
            </a:r>
            <a:endParaRPr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kumimoji="1" lang="ja-JP" altLang="en-US" sz="2000" dirty="0" smtClean="0">
                <a:latin typeface="メイリオ" pitchFamily="50" charset="-128"/>
                <a:ea typeface="メイリオ" pitchFamily="50" charset="-128"/>
                <a:cs typeface="メイリオ" pitchFamily="50" charset="-128"/>
              </a:rPr>
              <a:t>調査期間　　　　　　 </a:t>
            </a:r>
            <a:r>
              <a:rPr kumimoji="1" lang="en-US" altLang="ja-JP" sz="2000" dirty="0" smtClean="0">
                <a:latin typeface="メイリオ" pitchFamily="50" charset="-128"/>
                <a:ea typeface="メイリオ" pitchFamily="50" charset="-128"/>
                <a:cs typeface="メイリオ" pitchFamily="50" charset="-128"/>
              </a:rPr>
              <a:t>2014</a:t>
            </a:r>
            <a:r>
              <a:rPr kumimoji="1" lang="ja-JP" altLang="en-US" sz="2000" dirty="0" smtClean="0">
                <a:latin typeface="メイリオ" pitchFamily="50" charset="-128"/>
                <a:ea typeface="メイリオ" pitchFamily="50" charset="-128"/>
                <a:cs typeface="メイリオ" pitchFamily="50" charset="-128"/>
              </a:rPr>
              <a:t>年</a:t>
            </a:r>
            <a:r>
              <a:rPr kumimoji="1" lang="en-US" altLang="ja-JP" sz="2000" dirty="0" smtClean="0">
                <a:latin typeface="メイリオ" pitchFamily="50" charset="-128"/>
                <a:ea typeface="メイリオ" pitchFamily="50" charset="-128"/>
                <a:cs typeface="メイリオ" pitchFamily="50" charset="-128"/>
              </a:rPr>
              <a:t>12</a:t>
            </a:r>
            <a:r>
              <a:rPr kumimoji="1" lang="ja-JP" altLang="en-US" sz="2000" dirty="0" smtClean="0">
                <a:latin typeface="メイリオ" pitchFamily="50" charset="-128"/>
                <a:ea typeface="メイリオ" pitchFamily="50" charset="-128"/>
                <a:cs typeface="メイリオ" pitchFamily="50" charset="-128"/>
              </a:rPr>
              <a:t>月</a:t>
            </a:r>
            <a:r>
              <a:rPr kumimoji="1" lang="en-US" altLang="ja-JP" sz="2000" dirty="0" smtClean="0">
                <a:latin typeface="メイリオ" pitchFamily="50" charset="-128"/>
                <a:ea typeface="メイリオ" pitchFamily="50" charset="-128"/>
                <a:cs typeface="メイリオ" pitchFamily="50" charset="-128"/>
              </a:rPr>
              <a:t>10</a:t>
            </a:r>
            <a:r>
              <a:rPr kumimoji="1" lang="ja-JP" altLang="en-US" sz="2000" dirty="0" smtClean="0">
                <a:latin typeface="メイリオ" pitchFamily="50" charset="-128"/>
                <a:ea typeface="メイリオ" pitchFamily="50" charset="-128"/>
                <a:cs typeface="メイリオ" pitchFamily="50" charset="-128"/>
              </a:rPr>
              <a:t>日～</a:t>
            </a:r>
            <a:r>
              <a:rPr lang="ja-JP" altLang="en-US" sz="2000" dirty="0">
                <a:latin typeface="メイリオ" pitchFamily="50" charset="-128"/>
                <a:ea typeface="メイリオ" pitchFamily="50" charset="-128"/>
                <a:cs typeface="メイリオ" pitchFamily="50" charset="-128"/>
              </a:rPr>
              <a:t>　</a:t>
            </a:r>
            <a:r>
              <a:rPr kumimoji="1" lang="ja-JP" altLang="en-US" sz="2000" dirty="0" smtClean="0">
                <a:latin typeface="メイリオ" pitchFamily="50" charset="-128"/>
                <a:ea typeface="メイリオ" pitchFamily="50" charset="-128"/>
                <a:cs typeface="メイリオ" pitchFamily="50" charset="-128"/>
              </a:rPr>
              <a:t>日</a:t>
            </a:r>
            <a:endParaRPr kumimoji="1"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調査方法　　　　　　 動画を見せた後、紙面によるアンケート調査を実施</a:t>
            </a:r>
            <a:endParaRPr kumimoji="1"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サンプルサイズ　　    回答数　人　（内有効回答数　人）</a:t>
            </a:r>
            <a:endParaRPr lang="en-US" altLang="ja-JP"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分析方法</a:t>
            </a:r>
            <a:endParaRPr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［独立変数］　　　　 有限性あり・有限性なし</a:t>
            </a:r>
            <a:endParaRPr lang="en-US" altLang="ja-JP" sz="2000" dirty="0" smtClean="0">
              <a:latin typeface="メイリオ" pitchFamily="50" charset="-128"/>
              <a:ea typeface="メイリオ" pitchFamily="50" charset="-128"/>
              <a:cs typeface="メイリオ" pitchFamily="50" charset="-128"/>
            </a:endParaRPr>
          </a:p>
          <a:p>
            <a:pPr marL="0" indent="0">
              <a:spcAft>
                <a:spcPts val="600"/>
              </a:spcAft>
              <a:buNone/>
            </a:pPr>
            <a:r>
              <a:rPr lang="ja-JP" altLang="en-US" sz="2000" dirty="0" smtClean="0">
                <a:latin typeface="メイリオ" pitchFamily="50" charset="-128"/>
                <a:ea typeface="メイリオ" pitchFamily="50" charset="-128"/>
                <a:cs typeface="メイリオ" pitchFamily="50" charset="-128"/>
              </a:rPr>
              <a:t>［従属変数］　　　　 感情移入・広告に対する態度・ブランドに対する態度</a:t>
            </a:r>
            <a:endParaRPr lang="en-US" altLang="ja-JP" sz="2000" dirty="0" smtClean="0">
              <a:latin typeface="メイリオ" pitchFamily="50" charset="-128"/>
              <a:ea typeface="メイリオ" pitchFamily="50" charset="-128"/>
              <a:cs typeface="メイリオ" pitchFamily="50" charset="-128"/>
            </a:endParaRPr>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42</a:t>
            </a:fld>
            <a:endParaRPr lang="ja-JP" altLang="en-US">
              <a:solidFill>
                <a:prstClr val="black">
                  <a:tint val="75000"/>
                </a:prstClr>
              </a:solidFill>
            </a:endParaRPr>
          </a:p>
        </p:txBody>
      </p:sp>
      <p:sp>
        <p:nvSpPr>
          <p:cNvPr id="9" name="正方形/長方形 8"/>
          <p:cNvSpPr/>
          <p:nvPr/>
        </p:nvSpPr>
        <p:spPr>
          <a:xfrm>
            <a:off x="1917" y="4045"/>
            <a:ext cx="2173288" cy="692696"/>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0" name="直線コネクタ 9"/>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5" name="タイトル 4"/>
          <p:cNvSpPr>
            <a:spLocks noGrp="1"/>
          </p:cNvSpPr>
          <p:nvPr>
            <p:ph type="title"/>
          </p:nvPr>
        </p:nvSpPr>
        <p:spPr>
          <a:xfrm>
            <a:off x="683568" y="260648"/>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仮説</a:t>
            </a:r>
            <a:r>
              <a:rPr kumimoji="1" lang="en-US" altLang="ja-JP" sz="3200" dirty="0" smtClean="0">
                <a:latin typeface="メイリオ" pitchFamily="50" charset="-128"/>
                <a:ea typeface="メイリオ" pitchFamily="50" charset="-128"/>
                <a:cs typeface="メイリオ" pitchFamily="50" charset="-128"/>
              </a:rPr>
              <a:t>2</a:t>
            </a:r>
            <a:r>
              <a:rPr kumimoji="1" lang="ja-JP" altLang="en-US" sz="3200" dirty="0" smtClean="0">
                <a:latin typeface="メイリオ" pitchFamily="50" charset="-128"/>
                <a:ea typeface="メイリオ" pitchFamily="50" charset="-128"/>
                <a:cs typeface="メイリオ" pitchFamily="50" charset="-128"/>
              </a:rPr>
              <a:t>調査概要</a:t>
            </a:r>
            <a:endParaRPr kumimoji="1" lang="ja-JP" altLang="en-US"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25310440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43</a:t>
            </a:fld>
            <a:endParaRPr lang="ja-JP" altLang="en-US">
              <a:solidFill>
                <a:prstClr val="black">
                  <a:tint val="75000"/>
                </a:prstClr>
              </a:solidFill>
            </a:endParaRPr>
          </a:p>
        </p:txBody>
      </p:sp>
      <p:sp>
        <p:nvSpPr>
          <p:cNvPr id="8" name="コンテンツ プレースホルダー 7"/>
          <p:cNvSpPr>
            <a:spLocks noGrp="1"/>
          </p:cNvSpPr>
          <p:nvPr>
            <p:ph idx="1"/>
          </p:nvPr>
        </p:nvSpPr>
        <p:spPr>
          <a:xfrm>
            <a:off x="791496" y="1446406"/>
            <a:ext cx="7561008" cy="1008112"/>
          </a:xfrm>
          <a:solidFill>
            <a:schemeClr val="bg1"/>
          </a:solidFill>
          <a:ln>
            <a:solidFill>
              <a:schemeClr val="tx1"/>
            </a:solidFill>
          </a:ln>
        </p:spPr>
        <p:txBody>
          <a:bodyPr>
            <a:normAutofit/>
          </a:bodyPr>
          <a:lstStyle/>
          <a:p>
            <a:pPr marL="0" indent="0">
              <a:buNone/>
            </a:pPr>
            <a:r>
              <a:rPr kumimoji="1" lang="ja-JP" altLang="en-US" sz="2800" dirty="0" smtClean="0">
                <a:latin typeface="メイリオ" pitchFamily="50" charset="-128"/>
                <a:ea typeface="メイリオ" pitchFamily="50" charset="-128"/>
                <a:cs typeface="メイリオ" pitchFamily="50" charset="-128"/>
              </a:rPr>
              <a:t>アンケートの質問項目のうち</a:t>
            </a:r>
            <a:r>
              <a:rPr lang="ja-JP" altLang="en-US" sz="2800" dirty="0">
                <a:latin typeface="メイリオ" pitchFamily="50" charset="-128"/>
                <a:ea typeface="メイリオ" pitchFamily="50" charset="-128"/>
                <a:cs typeface="メイリオ" pitchFamily="50" charset="-128"/>
              </a:rPr>
              <a:t>下記</a:t>
            </a:r>
            <a:r>
              <a:rPr kumimoji="1" lang="ja-JP" altLang="en-US" sz="2800" dirty="0" smtClean="0">
                <a:latin typeface="メイリオ" pitchFamily="50" charset="-128"/>
                <a:ea typeface="メイリオ" pitchFamily="50" charset="-128"/>
                <a:cs typeface="メイリオ" pitchFamily="50" charset="-128"/>
              </a:rPr>
              <a:t>のものを使用し、感情移入をはかる。</a:t>
            </a:r>
            <a:endParaRPr kumimoji="1" lang="ja-JP" altLang="en-US" sz="2800" dirty="0">
              <a:latin typeface="メイリオ" pitchFamily="50" charset="-128"/>
              <a:ea typeface="メイリオ" pitchFamily="50" charset="-128"/>
              <a:cs typeface="メイリオ" pitchFamily="50" charset="-128"/>
            </a:endParaRPr>
          </a:p>
        </p:txBody>
      </p:sp>
      <p:sp>
        <p:nvSpPr>
          <p:cNvPr id="15" name="タイトル 4"/>
          <p:cNvSpPr>
            <a:spLocks noGrp="1"/>
          </p:cNvSpPr>
          <p:nvPr>
            <p:ph type="title"/>
          </p:nvPr>
        </p:nvSpPr>
        <p:spPr>
          <a:xfrm>
            <a:off x="454819" y="260648"/>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仮説</a:t>
            </a:r>
            <a:r>
              <a:rPr lang="ja-JP" altLang="en-US" sz="3200" dirty="0" smtClean="0">
                <a:latin typeface="メイリオ" pitchFamily="50" charset="-128"/>
                <a:ea typeface="メイリオ" pitchFamily="50" charset="-128"/>
                <a:cs typeface="メイリオ" pitchFamily="50" charset="-128"/>
              </a:rPr>
              <a:t>２</a:t>
            </a:r>
            <a:r>
              <a:rPr kumimoji="1" lang="ja-JP" altLang="en-US" sz="3200" dirty="0" smtClean="0">
                <a:latin typeface="メイリオ" pitchFamily="50" charset="-128"/>
                <a:ea typeface="メイリオ" pitchFamily="50" charset="-128"/>
                <a:cs typeface="メイリオ" pitchFamily="50" charset="-128"/>
              </a:rPr>
              <a:t>のアンケート内容</a:t>
            </a:r>
            <a:endParaRPr kumimoji="1" lang="ja-JP" altLang="en-US" sz="3200" dirty="0">
              <a:latin typeface="メイリオ" pitchFamily="50" charset="-128"/>
              <a:ea typeface="メイリオ" pitchFamily="50" charset="-128"/>
              <a:cs typeface="メイリオ" pitchFamily="50" charset="-128"/>
            </a:endParaRPr>
          </a:p>
        </p:txBody>
      </p:sp>
      <p:sp>
        <p:nvSpPr>
          <p:cNvPr id="9" name="正方形/長方形 8"/>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0" name="直線コネクタ 9"/>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grpSp>
        <p:nvGrpSpPr>
          <p:cNvPr id="16" name="グループ化 15"/>
          <p:cNvGrpSpPr/>
          <p:nvPr/>
        </p:nvGrpSpPr>
        <p:grpSpPr>
          <a:xfrm>
            <a:off x="934919" y="3306701"/>
            <a:ext cx="7089862" cy="638249"/>
            <a:chOff x="953022" y="4049977"/>
            <a:chExt cx="7089862" cy="638249"/>
          </a:xfrm>
        </p:grpSpPr>
        <p:grpSp>
          <p:nvGrpSpPr>
            <p:cNvPr id="17" name="グループ化 16"/>
            <p:cNvGrpSpPr/>
            <p:nvPr/>
          </p:nvGrpSpPr>
          <p:grpSpPr>
            <a:xfrm>
              <a:off x="2257116" y="4049977"/>
              <a:ext cx="5055915" cy="638249"/>
              <a:chOff x="2290704" y="4145654"/>
              <a:chExt cx="3986760" cy="832648"/>
            </a:xfrm>
          </p:grpSpPr>
          <p:sp>
            <p:nvSpPr>
              <p:cNvPr id="20" name="テキスト ボックス 19"/>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21" name="直線コネクタ 20"/>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直線コネクタ 21"/>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24" name="テキスト ボックス 23"/>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25" name="テキスト ボックス 24"/>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26" name="テキスト ボックス 25"/>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27" name="テキスト ボックス 26"/>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28" name="直線コネクタ 27"/>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テキスト ボックス 17"/>
            <p:cNvSpPr txBox="1"/>
            <p:nvPr/>
          </p:nvSpPr>
          <p:spPr>
            <a:xfrm>
              <a:off x="953022" y="4288133"/>
              <a:ext cx="1261884"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好ましくない</a:t>
              </a:r>
              <a:endParaRPr kumimoji="1" lang="ja-JP" altLang="en-US" sz="1400" dirty="0">
                <a:latin typeface="メイリオ" pitchFamily="50" charset="-128"/>
                <a:ea typeface="メイリオ" pitchFamily="50" charset="-128"/>
                <a:cs typeface="メイリオ" pitchFamily="50" charset="-128"/>
              </a:endParaRPr>
            </a:p>
          </p:txBody>
        </p:sp>
        <p:sp>
          <p:nvSpPr>
            <p:cNvPr id="19" name="テキスト ボックス 18"/>
            <p:cNvSpPr txBox="1"/>
            <p:nvPr/>
          </p:nvSpPr>
          <p:spPr>
            <a:xfrm>
              <a:off x="7140073" y="4299165"/>
              <a:ext cx="902811"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好ましい</a:t>
              </a:r>
              <a:endParaRPr kumimoji="1" lang="ja-JP" altLang="en-US" sz="1400" dirty="0">
                <a:latin typeface="メイリオ" pitchFamily="50" charset="-128"/>
                <a:ea typeface="メイリオ" pitchFamily="50" charset="-128"/>
                <a:cs typeface="メイリオ" pitchFamily="50" charset="-128"/>
              </a:endParaRPr>
            </a:p>
          </p:txBody>
        </p:sp>
      </p:grpSp>
      <p:grpSp>
        <p:nvGrpSpPr>
          <p:cNvPr id="50" name="グループ化 49"/>
          <p:cNvGrpSpPr/>
          <p:nvPr/>
        </p:nvGrpSpPr>
        <p:grpSpPr>
          <a:xfrm>
            <a:off x="934919" y="4388594"/>
            <a:ext cx="7269399" cy="638249"/>
            <a:chOff x="953022" y="4049977"/>
            <a:chExt cx="7269399" cy="638249"/>
          </a:xfrm>
        </p:grpSpPr>
        <p:grpSp>
          <p:nvGrpSpPr>
            <p:cNvPr id="51" name="グループ化 50"/>
            <p:cNvGrpSpPr/>
            <p:nvPr/>
          </p:nvGrpSpPr>
          <p:grpSpPr>
            <a:xfrm>
              <a:off x="2257116" y="4049977"/>
              <a:ext cx="5055915" cy="638249"/>
              <a:chOff x="2290704" y="4145654"/>
              <a:chExt cx="3986760" cy="832648"/>
            </a:xfrm>
          </p:grpSpPr>
          <p:sp>
            <p:nvSpPr>
              <p:cNvPr id="54" name="テキスト ボックス 53"/>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55" name="直線コネクタ 54"/>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56" name="直線コネクタ 55"/>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テキスト ボックス 56"/>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58" name="テキスト ボックス 57"/>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59" name="テキスト ボックス 58"/>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60" name="テキスト ボックス 59"/>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61" name="テキスト ボックス 60"/>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62" name="直線コネクタ 61"/>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テキスト ボックス 51"/>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53" name="テキスト ボックス 52"/>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grpSp>
      <p:sp>
        <p:nvSpPr>
          <p:cNvPr id="67" name="テキスト ボックス 66"/>
          <p:cNvSpPr txBox="1"/>
          <p:nvPr/>
        </p:nvSpPr>
        <p:spPr>
          <a:xfrm>
            <a:off x="206957" y="3069459"/>
            <a:ext cx="5905724" cy="307777"/>
          </a:xfrm>
          <a:prstGeom prst="rect">
            <a:avLst/>
          </a:prstGeom>
          <a:noFill/>
        </p:spPr>
        <p:txBody>
          <a:bodyPr wrap="square" rtlCol="0">
            <a:spAutoFit/>
          </a:bodyPr>
          <a:lstStyle/>
          <a:p>
            <a:r>
              <a:rPr lang="en-US" altLang="ja-JP" sz="1400" dirty="0" smtClean="0">
                <a:latin typeface="メイリオ" pitchFamily="50" charset="-128"/>
                <a:ea typeface="メイリオ" pitchFamily="50" charset="-128"/>
                <a:cs typeface="メイリオ" pitchFamily="50" charset="-128"/>
              </a:rPr>
              <a:t>(7)</a:t>
            </a:r>
            <a:r>
              <a:rPr lang="ja-JP" altLang="en-US" sz="1400" dirty="0" smtClean="0">
                <a:latin typeface="メイリオ" pitchFamily="50" charset="-128"/>
                <a:ea typeface="メイリオ" pitchFamily="50" charset="-128"/>
                <a:cs typeface="メイリオ" pitchFamily="50" charset="-128"/>
              </a:rPr>
              <a:t>この「</a:t>
            </a:r>
            <a:r>
              <a:rPr lang="en-US" altLang="ja-JP" sz="1400" dirty="0" smtClean="0">
                <a:latin typeface="メイリオ" pitchFamily="50" charset="-128"/>
                <a:ea typeface="メイリオ" pitchFamily="50" charset="-128"/>
                <a:cs typeface="メイリオ" pitchFamily="50" charset="-128"/>
              </a:rPr>
              <a:t>TCVCM</a:t>
            </a:r>
            <a:r>
              <a:rPr lang="ja-JP" altLang="en-US" sz="1400" dirty="0" smtClean="0">
                <a:latin typeface="メイリオ" pitchFamily="50" charset="-128"/>
                <a:ea typeface="メイリオ" pitchFamily="50" charset="-128"/>
                <a:cs typeface="メイリオ" pitchFamily="50" charset="-128"/>
              </a:rPr>
              <a:t>」に対する印象について以下にお答えください。</a:t>
            </a:r>
            <a:endParaRPr kumimoji="1" lang="ja-JP" altLang="en-US" dirty="0"/>
          </a:p>
        </p:txBody>
      </p:sp>
      <p:sp>
        <p:nvSpPr>
          <p:cNvPr id="68" name="テキスト ボックス 67"/>
          <p:cNvSpPr txBox="1"/>
          <p:nvPr/>
        </p:nvSpPr>
        <p:spPr>
          <a:xfrm>
            <a:off x="174570" y="4195531"/>
            <a:ext cx="5548314" cy="307777"/>
          </a:xfrm>
          <a:prstGeom prst="rect">
            <a:avLst/>
          </a:prstGeom>
          <a:noFill/>
        </p:spPr>
        <p:txBody>
          <a:bodyPr wrap="none" rtlCol="0">
            <a:spAutoFit/>
          </a:bodyPr>
          <a:lstStyle/>
          <a:p>
            <a:r>
              <a:rPr kumimoji="1" lang="en-US" altLang="ja-JP" sz="1400" dirty="0" smtClean="0">
                <a:latin typeface="メイリオ" pitchFamily="50" charset="-128"/>
                <a:ea typeface="メイリオ" pitchFamily="50" charset="-128"/>
                <a:cs typeface="メイリオ" pitchFamily="50" charset="-128"/>
              </a:rPr>
              <a:t>(</a:t>
            </a:r>
            <a:r>
              <a:rPr kumimoji="1" lang="ja-JP" altLang="en-US" sz="1400" dirty="0" smtClean="0">
                <a:latin typeface="メイリオ" pitchFamily="50" charset="-128"/>
                <a:ea typeface="メイリオ" pitchFamily="50" charset="-128"/>
                <a:cs typeface="メイリオ" pitchFamily="50" charset="-128"/>
              </a:rPr>
              <a:t>８</a:t>
            </a:r>
            <a:r>
              <a:rPr kumimoji="1" lang="en-US" altLang="ja-JP" sz="1400" dirty="0" smtClean="0">
                <a:latin typeface="メイリオ" pitchFamily="50" charset="-128"/>
                <a:ea typeface="メイリオ" pitchFamily="50" charset="-128"/>
                <a:cs typeface="メイリオ" pitchFamily="50" charset="-128"/>
              </a:rPr>
              <a:t>)</a:t>
            </a:r>
            <a:r>
              <a:rPr kumimoji="1" lang="ja-JP" altLang="en-US" sz="1400" dirty="0" smtClean="0">
                <a:latin typeface="メイリオ" pitchFamily="50" charset="-128"/>
                <a:ea typeface="メイリオ" pitchFamily="50" charset="-128"/>
                <a:cs typeface="メイリオ" pitchFamily="50" charset="-128"/>
              </a:rPr>
              <a:t>「ガスの利用」に対する印象について以下にお答えください。</a:t>
            </a:r>
            <a:endParaRPr kumimoji="1" lang="ja-JP" altLang="en-US" dirty="0"/>
          </a:p>
        </p:txBody>
      </p:sp>
    </p:spTree>
    <p:extLst>
      <p:ext uri="{BB962C8B-B14F-4D97-AF65-F5344CB8AC3E}">
        <p14:creationId xmlns:p14="http://schemas.microsoft.com/office/powerpoint/2010/main" val="2122060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65162" y="2204864"/>
            <a:ext cx="8208913" cy="3384376"/>
          </a:xfrm>
          <a:ln w="38100">
            <a:solidFill>
              <a:schemeClr val="tx1"/>
            </a:solidFill>
          </a:ln>
        </p:spPr>
        <p:txBody>
          <a:bodyPr>
            <a:normAutofit/>
          </a:bodyPr>
          <a:lstStyle/>
          <a:p>
            <a:pPr marL="0" indent="0">
              <a:lnSpc>
                <a:spcPct val="150000"/>
              </a:lnSpc>
              <a:buNone/>
            </a:pPr>
            <a:r>
              <a:rPr kumimoji="1" lang="ja-JP" altLang="en-US" sz="2000" dirty="0" smtClean="0">
                <a:latin typeface="メイリオ" pitchFamily="50" charset="-128"/>
                <a:ea typeface="メイリオ" pitchFamily="50" charset="-128"/>
                <a:cs typeface="メイリオ" pitchFamily="50" charset="-128"/>
              </a:rPr>
              <a:t>調査目的：</a:t>
            </a:r>
            <a:r>
              <a:rPr lang="ja-JP" altLang="en-US" sz="1800" dirty="0" smtClean="0">
                <a:latin typeface="メイリオ" pitchFamily="50" charset="-128"/>
                <a:ea typeface="メイリオ" pitchFamily="50" charset="-128"/>
                <a:cs typeface="メイリオ" pitchFamily="50" charset="-128"/>
              </a:rPr>
              <a:t>有限の</a:t>
            </a:r>
            <a:r>
              <a:rPr lang="ja-JP" altLang="en-US" sz="1800" dirty="0">
                <a:latin typeface="メイリオ" pitchFamily="50" charset="-128"/>
                <a:ea typeface="メイリオ" pitchFamily="50" charset="-128"/>
                <a:cs typeface="メイリオ" pitchFamily="50" charset="-128"/>
              </a:rPr>
              <a:t>ある</a:t>
            </a:r>
            <a:r>
              <a:rPr kumimoji="1" lang="ja-JP" altLang="en-US" sz="1800" dirty="0" smtClean="0">
                <a:latin typeface="メイリオ" pitchFamily="50" charset="-128"/>
                <a:ea typeface="メイリオ" pitchFamily="50" charset="-128"/>
                <a:cs typeface="メイリオ" pitchFamily="50" charset="-128"/>
              </a:rPr>
              <a:t>物語広告を見た消費者の広告に対する態度をはかる</a:t>
            </a:r>
            <a:endParaRPr kumimoji="1" lang="en-US" altLang="ja-JP" sz="1800" dirty="0" smtClean="0">
              <a:latin typeface="メイリオ" pitchFamily="50" charset="-128"/>
              <a:ea typeface="メイリオ" pitchFamily="50" charset="-128"/>
              <a:cs typeface="メイリオ" pitchFamily="50" charset="-128"/>
            </a:endParaRPr>
          </a:p>
          <a:p>
            <a:pPr marL="0" indent="0">
              <a:buNone/>
            </a:pPr>
            <a:endParaRPr kumimoji="1" lang="en-US" altLang="ja-JP" sz="1800" dirty="0" smtClean="0">
              <a:latin typeface="メイリオ" pitchFamily="50" charset="-128"/>
              <a:ea typeface="メイリオ" pitchFamily="50" charset="-128"/>
              <a:cs typeface="メイリオ" pitchFamily="50" charset="-128"/>
            </a:endParaRPr>
          </a:p>
          <a:p>
            <a:pPr marL="0" indent="0">
              <a:buNone/>
            </a:pPr>
            <a:r>
              <a:rPr lang="ja-JP" altLang="en-US" sz="2000" dirty="0">
                <a:latin typeface="メイリオ" pitchFamily="50" charset="-128"/>
                <a:ea typeface="メイリオ" pitchFamily="50" charset="-128"/>
                <a:cs typeface="メイリオ" pitchFamily="50" charset="-128"/>
              </a:rPr>
              <a:t>分析</a:t>
            </a:r>
            <a:r>
              <a:rPr lang="ja-JP" altLang="en-US" sz="2000" dirty="0" smtClean="0">
                <a:latin typeface="メイリオ" pitchFamily="50" charset="-128"/>
                <a:ea typeface="メイリオ" pitchFamily="50" charset="-128"/>
                <a:cs typeface="メイリオ" pitchFamily="50" charset="-128"/>
              </a:rPr>
              <a:t>方法   </a:t>
            </a:r>
            <a:endParaRPr lang="en-US" altLang="ja-JP" sz="2000" dirty="0" smtClean="0">
              <a:latin typeface="メイリオ" pitchFamily="50" charset="-128"/>
              <a:ea typeface="メイリオ" pitchFamily="50" charset="-128"/>
              <a:cs typeface="メイリオ" pitchFamily="50" charset="-128"/>
            </a:endParaRPr>
          </a:p>
          <a:p>
            <a:pPr marL="0" indent="0">
              <a:buNone/>
            </a:pPr>
            <a:r>
              <a:rPr lang="en-US" altLang="ja-JP" sz="1800" dirty="0" smtClean="0">
                <a:latin typeface="メイリオ" pitchFamily="50" charset="-128"/>
                <a:ea typeface="メイリオ" pitchFamily="50" charset="-128"/>
                <a:cs typeface="メイリオ" pitchFamily="50" charset="-128"/>
              </a:rPr>
              <a:t>〈</a:t>
            </a:r>
            <a:r>
              <a:rPr lang="ja-JP" altLang="en-US" sz="1800" dirty="0" smtClean="0">
                <a:latin typeface="メイリオ" pitchFamily="50" charset="-128"/>
                <a:ea typeface="メイリオ" pitchFamily="50" charset="-128"/>
                <a:cs typeface="メイリオ" pitchFamily="50" charset="-128"/>
              </a:rPr>
              <a:t>独立変数</a:t>
            </a:r>
            <a:r>
              <a:rPr lang="en-US" altLang="ja-JP" sz="1800" dirty="0" smtClean="0">
                <a:latin typeface="メイリオ" pitchFamily="50" charset="-128"/>
                <a:ea typeface="メイリオ" pitchFamily="50" charset="-128"/>
                <a:cs typeface="メイリオ" pitchFamily="50" charset="-128"/>
              </a:rPr>
              <a:t>〉</a:t>
            </a:r>
          </a:p>
          <a:p>
            <a:pPr marL="0" indent="0">
              <a:buNone/>
            </a:pPr>
            <a:r>
              <a:rPr lang="en-US" altLang="ja-JP" sz="1800" dirty="0" smtClean="0">
                <a:latin typeface="メイリオ" pitchFamily="50" charset="-128"/>
                <a:ea typeface="メイリオ" pitchFamily="50" charset="-128"/>
                <a:cs typeface="メイリオ" pitchFamily="50" charset="-128"/>
              </a:rPr>
              <a:t>〈</a:t>
            </a:r>
            <a:r>
              <a:rPr lang="ja-JP" altLang="en-US" sz="1800" dirty="0" smtClean="0">
                <a:latin typeface="メイリオ" pitchFamily="50" charset="-128"/>
                <a:ea typeface="メイリオ" pitchFamily="50" charset="-128"/>
                <a:cs typeface="メイリオ" pitchFamily="50" charset="-128"/>
              </a:rPr>
              <a:t>従属変数</a:t>
            </a:r>
            <a:r>
              <a:rPr lang="en-US" altLang="ja-JP" sz="1800" dirty="0" smtClean="0">
                <a:latin typeface="メイリオ" pitchFamily="50" charset="-128"/>
                <a:ea typeface="メイリオ" pitchFamily="50" charset="-128"/>
                <a:cs typeface="メイリオ" pitchFamily="50" charset="-128"/>
              </a:rPr>
              <a:t>〉</a:t>
            </a:r>
          </a:p>
          <a:p>
            <a:pPr marL="0" indent="0">
              <a:buNone/>
            </a:pPr>
            <a:endParaRPr lang="en-US" altLang="ja-JP" sz="1800" dirty="0" smtClean="0">
              <a:latin typeface="メイリオ" pitchFamily="50" charset="-128"/>
              <a:ea typeface="メイリオ" pitchFamily="50" charset="-128"/>
              <a:cs typeface="メイリオ" pitchFamily="50" charset="-128"/>
            </a:endParaRPr>
          </a:p>
          <a:p>
            <a:pPr marL="0" indent="0">
              <a:buNone/>
            </a:pPr>
            <a:r>
              <a:rPr kumimoji="1" lang="ja-JP" altLang="en-US" sz="2000" dirty="0">
                <a:latin typeface="メイリオ" pitchFamily="50" charset="-128"/>
                <a:ea typeface="メイリオ" pitchFamily="50" charset="-128"/>
                <a:cs typeface="メイリオ" pitchFamily="50" charset="-128"/>
              </a:rPr>
              <a:t>質問</a:t>
            </a:r>
            <a:r>
              <a:rPr kumimoji="1" lang="ja-JP" altLang="en-US" sz="2000" dirty="0" smtClean="0">
                <a:latin typeface="メイリオ" pitchFamily="50" charset="-128"/>
                <a:ea typeface="メイリオ" pitchFamily="50" charset="-128"/>
                <a:cs typeface="メイリオ" pitchFamily="50" charset="-128"/>
              </a:rPr>
              <a:t>文： この「</a:t>
            </a:r>
            <a:r>
              <a:rPr kumimoji="1" lang="en-US" altLang="ja-JP" sz="2000" dirty="0" smtClean="0">
                <a:latin typeface="メイリオ" pitchFamily="50" charset="-128"/>
                <a:ea typeface="メイリオ" pitchFamily="50" charset="-128"/>
                <a:cs typeface="メイリオ" pitchFamily="50" charset="-128"/>
              </a:rPr>
              <a:t>TVCM</a:t>
            </a:r>
            <a:r>
              <a:rPr kumimoji="1" lang="ja-JP" altLang="en-US" sz="2000" dirty="0" smtClean="0">
                <a:latin typeface="メイリオ" pitchFamily="50" charset="-128"/>
                <a:ea typeface="メイリオ" pitchFamily="50" charset="-128"/>
                <a:cs typeface="メイリオ" pitchFamily="50" charset="-128"/>
              </a:rPr>
              <a:t>」に対する印象について以下にお答えください 。</a:t>
            </a:r>
            <a:endParaRPr kumimoji="1" lang="en-US" altLang="ja-JP" sz="2000" dirty="0" smtClean="0">
              <a:latin typeface="メイリオ" pitchFamily="50" charset="-128"/>
              <a:ea typeface="メイリオ" pitchFamily="50" charset="-128"/>
              <a:cs typeface="メイリオ" pitchFamily="50" charset="-128"/>
            </a:endParaRPr>
          </a:p>
          <a:p>
            <a:pPr marL="0" indent="0">
              <a:buNone/>
            </a:pPr>
            <a:endParaRPr kumimoji="1" lang="ja-JP" altLang="en-US" sz="2800" dirty="0"/>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44</a:t>
            </a:fld>
            <a:endParaRPr lang="ja-JP" altLang="en-US">
              <a:solidFill>
                <a:prstClr val="black">
                  <a:tint val="75000"/>
                </a:prstClr>
              </a:solidFill>
            </a:endParaRPr>
          </a:p>
        </p:txBody>
      </p:sp>
      <p:sp>
        <p:nvSpPr>
          <p:cNvPr id="7" name="タイトル 4"/>
          <p:cNvSpPr>
            <a:spLocks noGrp="1"/>
          </p:cNvSpPr>
          <p:nvPr>
            <p:ph type="title"/>
          </p:nvPr>
        </p:nvSpPr>
        <p:spPr>
          <a:xfrm>
            <a:off x="454819" y="121195"/>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仮説２</a:t>
            </a:r>
            <a:r>
              <a:rPr kumimoji="1" lang="en-US" altLang="ja-JP" sz="3200" dirty="0" smtClean="0">
                <a:latin typeface="メイリオ" pitchFamily="50" charset="-128"/>
                <a:ea typeface="メイリオ" pitchFamily="50" charset="-128"/>
                <a:cs typeface="メイリオ" pitchFamily="50" charset="-128"/>
              </a:rPr>
              <a:t>-</a:t>
            </a:r>
            <a:r>
              <a:rPr kumimoji="1" lang="ja-JP" altLang="en-US" sz="3200" dirty="0" smtClean="0">
                <a:latin typeface="メイリオ" pitchFamily="50" charset="-128"/>
                <a:ea typeface="メイリオ" pitchFamily="50" charset="-128"/>
                <a:cs typeface="メイリオ" pitchFamily="50" charset="-128"/>
              </a:rPr>
              <a:t>１検証方法</a:t>
            </a:r>
            <a:endParaRPr kumimoji="1" lang="ja-JP" altLang="en-US" sz="3200" dirty="0">
              <a:latin typeface="メイリオ" pitchFamily="50" charset="-128"/>
              <a:ea typeface="メイリオ" pitchFamily="50" charset="-128"/>
              <a:cs typeface="メイリオ" pitchFamily="50" charset="-128"/>
            </a:endParaRPr>
          </a:p>
        </p:txBody>
      </p:sp>
      <p:sp>
        <p:nvSpPr>
          <p:cNvPr id="10" name="正方形/長方形 9"/>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1" name="直線コネクタ 10"/>
          <p:cNvCxnSpPr/>
          <p:nvPr/>
        </p:nvCxnSpPr>
        <p:spPr>
          <a:xfrm>
            <a:off x="-25052" y="98695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grpSp>
        <p:nvGrpSpPr>
          <p:cNvPr id="12" name="グループ化 11"/>
          <p:cNvGrpSpPr/>
          <p:nvPr/>
        </p:nvGrpSpPr>
        <p:grpSpPr>
          <a:xfrm>
            <a:off x="1086644" y="4652422"/>
            <a:ext cx="7269399" cy="638249"/>
            <a:chOff x="953022" y="4049977"/>
            <a:chExt cx="7269399" cy="638249"/>
          </a:xfrm>
        </p:grpSpPr>
        <p:grpSp>
          <p:nvGrpSpPr>
            <p:cNvPr id="13" name="グループ化 12"/>
            <p:cNvGrpSpPr/>
            <p:nvPr/>
          </p:nvGrpSpPr>
          <p:grpSpPr>
            <a:xfrm>
              <a:off x="2257116" y="4049977"/>
              <a:ext cx="5055915" cy="638249"/>
              <a:chOff x="2290704" y="4145654"/>
              <a:chExt cx="3986760" cy="832648"/>
            </a:xfrm>
          </p:grpSpPr>
          <p:sp>
            <p:nvSpPr>
              <p:cNvPr id="16" name="テキスト ボックス 15"/>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17" name="直線コネクタ 16"/>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18" name="直線コネクタ 17"/>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20" name="テキスト ボックス 19"/>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21" name="テキスト ボックス 20"/>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22" name="テキスト ボックス 21"/>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23" name="テキスト ボックス 22"/>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24" name="直線コネクタ 23"/>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テキスト ボックス 13"/>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15" name="テキスト ボックス 14"/>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grpSp>
    </p:spTree>
    <p:extLst>
      <p:ext uri="{BB962C8B-B14F-4D97-AF65-F5344CB8AC3E}">
        <p14:creationId xmlns:p14="http://schemas.microsoft.com/office/powerpoint/2010/main" val="33678004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1520" y="2204864"/>
            <a:ext cx="8568952" cy="3384376"/>
          </a:xfrm>
          <a:ln w="38100">
            <a:solidFill>
              <a:schemeClr val="tx1"/>
            </a:solidFill>
          </a:ln>
        </p:spPr>
        <p:txBody>
          <a:bodyPr>
            <a:normAutofit/>
          </a:bodyPr>
          <a:lstStyle/>
          <a:p>
            <a:pPr marL="0" indent="0">
              <a:lnSpc>
                <a:spcPct val="150000"/>
              </a:lnSpc>
              <a:buNone/>
            </a:pPr>
            <a:r>
              <a:rPr kumimoji="1" lang="ja-JP" altLang="en-US" sz="2000" dirty="0" smtClean="0">
                <a:latin typeface="メイリオ" pitchFamily="50" charset="-128"/>
                <a:ea typeface="メイリオ" pitchFamily="50" charset="-128"/>
                <a:cs typeface="メイリオ" pitchFamily="50" charset="-128"/>
              </a:rPr>
              <a:t>調査目的：</a:t>
            </a:r>
            <a:r>
              <a:rPr lang="ja-JP" altLang="en-US" sz="1800" dirty="0" smtClean="0">
                <a:latin typeface="メイリオ" pitchFamily="50" charset="-128"/>
                <a:ea typeface="メイリオ" pitchFamily="50" charset="-128"/>
                <a:cs typeface="メイリオ" pitchFamily="50" charset="-128"/>
              </a:rPr>
              <a:t>有限の</a:t>
            </a:r>
            <a:r>
              <a:rPr lang="ja-JP" altLang="en-US" sz="1800" dirty="0">
                <a:latin typeface="メイリオ" pitchFamily="50" charset="-128"/>
                <a:ea typeface="メイリオ" pitchFamily="50" charset="-128"/>
                <a:cs typeface="メイリオ" pitchFamily="50" charset="-128"/>
              </a:rPr>
              <a:t>ある</a:t>
            </a:r>
            <a:r>
              <a:rPr kumimoji="1" lang="ja-JP" altLang="en-US" sz="1800" dirty="0" smtClean="0">
                <a:latin typeface="メイリオ" pitchFamily="50" charset="-128"/>
                <a:ea typeface="メイリオ" pitchFamily="50" charset="-128"/>
                <a:cs typeface="メイリオ" pitchFamily="50" charset="-128"/>
              </a:rPr>
              <a:t>物語広告を見た消費者のブランドに対する態度をはかる</a:t>
            </a:r>
            <a:endParaRPr kumimoji="1" lang="en-US" altLang="ja-JP" sz="1800" dirty="0" smtClean="0">
              <a:latin typeface="メイリオ" pitchFamily="50" charset="-128"/>
              <a:ea typeface="メイリオ" pitchFamily="50" charset="-128"/>
              <a:cs typeface="メイリオ" pitchFamily="50" charset="-128"/>
            </a:endParaRPr>
          </a:p>
          <a:p>
            <a:pPr marL="0" indent="0">
              <a:buNone/>
            </a:pPr>
            <a:endParaRPr kumimoji="1" lang="en-US" altLang="ja-JP" sz="1800" dirty="0" smtClean="0">
              <a:latin typeface="メイリオ" pitchFamily="50" charset="-128"/>
              <a:ea typeface="メイリオ" pitchFamily="50" charset="-128"/>
              <a:cs typeface="メイリオ" pitchFamily="50" charset="-128"/>
            </a:endParaRPr>
          </a:p>
          <a:p>
            <a:pPr marL="0" indent="0">
              <a:buNone/>
            </a:pPr>
            <a:r>
              <a:rPr lang="ja-JP" altLang="en-US" sz="2000" dirty="0">
                <a:latin typeface="メイリオ" pitchFamily="50" charset="-128"/>
                <a:ea typeface="メイリオ" pitchFamily="50" charset="-128"/>
                <a:cs typeface="メイリオ" pitchFamily="50" charset="-128"/>
              </a:rPr>
              <a:t>分析</a:t>
            </a:r>
            <a:r>
              <a:rPr lang="ja-JP" altLang="en-US" sz="2000" dirty="0" smtClean="0">
                <a:latin typeface="メイリオ" pitchFamily="50" charset="-128"/>
                <a:ea typeface="メイリオ" pitchFamily="50" charset="-128"/>
                <a:cs typeface="メイリオ" pitchFamily="50" charset="-128"/>
              </a:rPr>
              <a:t>方法   </a:t>
            </a:r>
            <a:endParaRPr lang="en-US" altLang="ja-JP" sz="2000" dirty="0" smtClean="0">
              <a:latin typeface="メイリオ" pitchFamily="50" charset="-128"/>
              <a:ea typeface="メイリオ" pitchFamily="50" charset="-128"/>
              <a:cs typeface="メイリオ" pitchFamily="50" charset="-128"/>
            </a:endParaRPr>
          </a:p>
          <a:p>
            <a:pPr marL="0" indent="0">
              <a:buNone/>
            </a:pPr>
            <a:r>
              <a:rPr lang="en-US" altLang="ja-JP" sz="1800" dirty="0" smtClean="0">
                <a:latin typeface="メイリオ" pitchFamily="50" charset="-128"/>
                <a:ea typeface="メイリオ" pitchFamily="50" charset="-128"/>
                <a:cs typeface="メイリオ" pitchFamily="50" charset="-128"/>
              </a:rPr>
              <a:t>〈</a:t>
            </a:r>
            <a:r>
              <a:rPr lang="ja-JP" altLang="en-US" sz="1800" dirty="0" smtClean="0">
                <a:latin typeface="メイリオ" pitchFamily="50" charset="-128"/>
                <a:ea typeface="メイリオ" pitchFamily="50" charset="-128"/>
                <a:cs typeface="メイリオ" pitchFamily="50" charset="-128"/>
              </a:rPr>
              <a:t>独立変数</a:t>
            </a:r>
            <a:r>
              <a:rPr lang="en-US" altLang="ja-JP" sz="1800" dirty="0" smtClean="0">
                <a:latin typeface="メイリオ" pitchFamily="50" charset="-128"/>
                <a:ea typeface="メイリオ" pitchFamily="50" charset="-128"/>
                <a:cs typeface="メイリオ" pitchFamily="50" charset="-128"/>
              </a:rPr>
              <a:t>〉</a:t>
            </a:r>
          </a:p>
          <a:p>
            <a:pPr marL="0" indent="0">
              <a:buNone/>
            </a:pPr>
            <a:r>
              <a:rPr lang="en-US" altLang="ja-JP" sz="1800" dirty="0" smtClean="0">
                <a:latin typeface="メイリオ" pitchFamily="50" charset="-128"/>
                <a:ea typeface="メイリオ" pitchFamily="50" charset="-128"/>
                <a:cs typeface="メイリオ" pitchFamily="50" charset="-128"/>
              </a:rPr>
              <a:t>〈</a:t>
            </a:r>
            <a:r>
              <a:rPr lang="ja-JP" altLang="en-US" sz="1800" dirty="0" smtClean="0">
                <a:latin typeface="メイリオ" pitchFamily="50" charset="-128"/>
                <a:ea typeface="メイリオ" pitchFamily="50" charset="-128"/>
                <a:cs typeface="メイリオ" pitchFamily="50" charset="-128"/>
              </a:rPr>
              <a:t>従属変数</a:t>
            </a:r>
            <a:r>
              <a:rPr lang="en-US" altLang="ja-JP" sz="1800" dirty="0" smtClean="0">
                <a:latin typeface="メイリオ" pitchFamily="50" charset="-128"/>
                <a:ea typeface="メイリオ" pitchFamily="50" charset="-128"/>
                <a:cs typeface="メイリオ" pitchFamily="50" charset="-128"/>
              </a:rPr>
              <a:t>〉</a:t>
            </a:r>
          </a:p>
          <a:p>
            <a:pPr marL="0" indent="0">
              <a:buNone/>
            </a:pPr>
            <a:endParaRPr lang="en-US" altLang="ja-JP" sz="1800" dirty="0" smtClean="0">
              <a:latin typeface="メイリオ" pitchFamily="50" charset="-128"/>
              <a:ea typeface="メイリオ" pitchFamily="50" charset="-128"/>
              <a:cs typeface="メイリオ" pitchFamily="50" charset="-128"/>
            </a:endParaRPr>
          </a:p>
          <a:p>
            <a:pPr marL="0" indent="0">
              <a:buNone/>
            </a:pPr>
            <a:r>
              <a:rPr kumimoji="1" lang="ja-JP" altLang="en-US" sz="2000" dirty="0">
                <a:latin typeface="メイリオ" pitchFamily="50" charset="-128"/>
                <a:ea typeface="メイリオ" pitchFamily="50" charset="-128"/>
                <a:cs typeface="メイリオ" pitchFamily="50" charset="-128"/>
              </a:rPr>
              <a:t>質問</a:t>
            </a:r>
            <a:r>
              <a:rPr kumimoji="1" lang="ja-JP" altLang="en-US" sz="2000" dirty="0" smtClean="0">
                <a:latin typeface="メイリオ" pitchFamily="50" charset="-128"/>
                <a:ea typeface="メイリオ" pitchFamily="50" charset="-128"/>
                <a:cs typeface="メイリオ" pitchFamily="50" charset="-128"/>
              </a:rPr>
              <a:t>文： 「ガスの利用」に対する印象について以下にお答えください 。</a:t>
            </a:r>
            <a:endParaRPr kumimoji="1" lang="en-US" altLang="ja-JP" sz="2000" dirty="0" smtClean="0">
              <a:latin typeface="メイリオ" pitchFamily="50" charset="-128"/>
              <a:ea typeface="メイリオ" pitchFamily="50" charset="-128"/>
              <a:cs typeface="メイリオ" pitchFamily="50" charset="-128"/>
            </a:endParaRPr>
          </a:p>
          <a:p>
            <a:pPr marL="0" indent="0">
              <a:buNone/>
            </a:pPr>
            <a:endParaRPr kumimoji="1" lang="ja-JP" altLang="en-US" sz="2800" dirty="0"/>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45</a:t>
            </a:fld>
            <a:endParaRPr lang="ja-JP" altLang="en-US">
              <a:solidFill>
                <a:prstClr val="black">
                  <a:tint val="75000"/>
                </a:prstClr>
              </a:solidFill>
            </a:endParaRPr>
          </a:p>
        </p:txBody>
      </p:sp>
      <p:sp>
        <p:nvSpPr>
          <p:cNvPr id="7" name="タイトル 4"/>
          <p:cNvSpPr>
            <a:spLocks noGrp="1"/>
          </p:cNvSpPr>
          <p:nvPr>
            <p:ph type="title"/>
          </p:nvPr>
        </p:nvSpPr>
        <p:spPr>
          <a:xfrm>
            <a:off x="454819" y="121195"/>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仮説２</a:t>
            </a:r>
            <a:r>
              <a:rPr kumimoji="1" lang="en-US" altLang="ja-JP" sz="3200" dirty="0" smtClean="0">
                <a:latin typeface="メイリオ" pitchFamily="50" charset="-128"/>
                <a:ea typeface="メイリオ" pitchFamily="50" charset="-128"/>
                <a:cs typeface="メイリオ" pitchFamily="50" charset="-128"/>
              </a:rPr>
              <a:t>-</a:t>
            </a:r>
            <a:r>
              <a:rPr kumimoji="1" lang="ja-JP" altLang="en-US" sz="3200" dirty="0" smtClean="0">
                <a:latin typeface="メイリオ" pitchFamily="50" charset="-128"/>
                <a:ea typeface="メイリオ" pitchFamily="50" charset="-128"/>
                <a:cs typeface="メイリオ" pitchFamily="50" charset="-128"/>
              </a:rPr>
              <a:t>２検証方法</a:t>
            </a:r>
            <a:endParaRPr kumimoji="1" lang="ja-JP" altLang="en-US" sz="3200" dirty="0">
              <a:latin typeface="メイリオ" pitchFamily="50" charset="-128"/>
              <a:ea typeface="メイリオ" pitchFamily="50" charset="-128"/>
              <a:cs typeface="メイリオ" pitchFamily="50" charset="-128"/>
            </a:endParaRPr>
          </a:p>
        </p:txBody>
      </p:sp>
      <p:sp>
        <p:nvSpPr>
          <p:cNvPr id="10" name="正方形/長方形 9"/>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3200" dirty="0" smtClean="0">
                <a:solidFill>
                  <a:prstClr val="white"/>
                </a:solidFill>
                <a:latin typeface="メイリオ" pitchFamily="50" charset="-128"/>
                <a:ea typeface="メイリオ" pitchFamily="50" charset="-128"/>
                <a:cs typeface="メイリオ" pitchFamily="50" charset="-128"/>
              </a:rPr>
              <a:t>検証</a:t>
            </a:r>
            <a:endParaRPr lang="ja-JP" altLang="en-US" sz="3200" dirty="0">
              <a:solidFill>
                <a:prstClr val="white"/>
              </a:solidFill>
              <a:latin typeface="メイリオ" pitchFamily="50" charset="-128"/>
              <a:ea typeface="メイリオ" pitchFamily="50" charset="-128"/>
              <a:cs typeface="メイリオ" pitchFamily="50" charset="-128"/>
            </a:endParaRPr>
          </a:p>
        </p:txBody>
      </p:sp>
      <p:cxnSp>
        <p:nvCxnSpPr>
          <p:cNvPr id="11" name="直線コネクタ 10"/>
          <p:cNvCxnSpPr/>
          <p:nvPr/>
        </p:nvCxnSpPr>
        <p:spPr>
          <a:xfrm>
            <a:off x="-25052" y="98695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grpSp>
        <p:nvGrpSpPr>
          <p:cNvPr id="12" name="グループ化 11"/>
          <p:cNvGrpSpPr/>
          <p:nvPr/>
        </p:nvGrpSpPr>
        <p:grpSpPr>
          <a:xfrm>
            <a:off x="1086644" y="4652422"/>
            <a:ext cx="7269399" cy="638249"/>
            <a:chOff x="953022" y="4049977"/>
            <a:chExt cx="7269399" cy="638249"/>
          </a:xfrm>
        </p:grpSpPr>
        <p:grpSp>
          <p:nvGrpSpPr>
            <p:cNvPr id="13" name="グループ化 12"/>
            <p:cNvGrpSpPr/>
            <p:nvPr/>
          </p:nvGrpSpPr>
          <p:grpSpPr>
            <a:xfrm>
              <a:off x="2257116" y="4049977"/>
              <a:ext cx="5055915" cy="638249"/>
              <a:chOff x="2290704" y="4145654"/>
              <a:chExt cx="3986760" cy="832648"/>
            </a:xfrm>
          </p:grpSpPr>
          <p:sp>
            <p:nvSpPr>
              <p:cNvPr id="16" name="テキスト ボックス 15"/>
              <p:cNvSpPr txBox="1"/>
              <p:nvPr/>
            </p:nvSpPr>
            <p:spPr>
              <a:xfrm>
                <a:off x="2290704" y="4170739"/>
                <a:ext cx="397873" cy="622687"/>
              </a:xfrm>
              <a:prstGeom prst="rect">
                <a:avLst/>
              </a:prstGeom>
              <a:noFill/>
            </p:spPr>
            <p:txBody>
              <a:bodyPr wrap="square" rtlCol="0">
                <a:spAutoFit/>
              </a:bodyPr>
              <a:lstStyle/>
              <a:p>
                <a:r>
                  <a:rPr kumimoji="1" lang="en-US" altLang="ja-JP" dirty="0" smtClean="0"/>
                  <a:t>1</a:t>
                </a:r>
                <a:endParaRPr kumimoji="1" lang="ja-JP" altLang="en-US" dirty="0"/>
              </a:p>
            </p:txBody>
          </p:sp>
          <p:cxnSp>
            <p:nvCxnSpPr>
              <p:cNvPr id="17" name="直線コネクタ 16"/>
              <p:cNvCxnSpPr/>
              <p:nvPr/>
            </p:nvCxnSpPr>
            <p:spPr>
              <a:xfrm flipV="1">
                <a:off x="2404997" y="4697260"/>
                <a:ext cx="3582444" cy="25052"/>
              </a:xfrm>
              <a:prstGeom prst="line">
                <a:avLst/>
              </a:prstGeom>
              <a:ln w="28575"/>
            </p:spPr>
            <p:style>
              <a:lnRef idx="1">
                <a:schemeClr val="dk1"/>
              </a:lnRef>
              <a:fillRef idx="0">
                <a:schemeClr val="dk1"/>
              </a:fillRef>
              <a:effectRef idx="0">
                <a:schemeClr val="dk1"/>
              </a:effectRef>
              <a:fontRef idx="minor">
                <a:schemeClr val="tx1"/>
              </a:fontRef>
            </p:style>
          </p:cxnSp>
          <p:cxnSp>
            <p:nvCxnSpPr>
              <p:cNvPr id="18" name="直線コネクタ 17"/>
              <p:cNvCxnSpPr/>
              <p:nvPr/>
            </p:nvCxnSpPr>
            <p:spPr>
              <a:xfrm>
                <a:off x="3131507" y="4546948"/>
                <a:ext cx="0" cy="4008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2994578" y="4193514"/>
                <a:ext cx="397873" cy="622687"/>
              </a:xfrm>
              <a:prstGeom prst="rect">
                <a:avLst/>
              </a:prstGeom>
              <a:noFill/>
            </p:spPr>
            <p:txBody>
              <a:bodyPr wrap="square" rtlCol="0">
                <a:spAutoFit/>
              </a:bodyPr>
              <a:lstStyle/>
              <a:p>
                <a:r>
                  <a:rPr kumimoji="1" lang="en-US" altLang="ja-JP" dirty="0" smtClean="0"/>
                  <a:t>2</a:t>
                </a:r>
                <a:endParaRPr kumimoji="1" lang="ja-JP" altLang="en-US" dirty="0"/>
              </a:p>
            </p:txBody>
          </p:sp>
          <p:sp>
            <p:nvSpPr>
              <p:cNvPr id="20" name="テキスト ボックス 19"/>
              <p:cNvSpPr txBox="1"/>
              <p:nvPr/>
            </p:nvSpPr>
            <p:spPr>
              <a:xfrm>
                <a:off x="3728687" y="4148304"/>
                <a:ext cx="397873" cy="622687"/>
              </a:xfrm>
              <a:prstGeom prst="rect">
                <a:avLst/>
              </a:prstGeom>
              <a:noFill/>
            </p:spPr>
            <p:txBody>
              <a:bodyPr wrap="square" rtlCol="0">
                <a:spAutoFit/>
              </a:bodyPr>
              <a:lstStyle/>
              <a:p>
                <a:r>
                  <a:rPr kumimoji="1" lang="en-US" altLang="ja-JP" dirty="0" smtClean="0"/>
                  <a:t>3</a:t>
                </a:r>
                <a:endParaRPr kumimoji="1" lang="ja-JP" altLang="en-US" dirty="0"/>
              </a:p>
            </p:txBody>
          </p:sp>
          <p:sp>
            <p:nvSpPr>
              <p:cNvPr id="21" name="テキスト ボックス 20"/>
              <p:cNvSpPr txBox="1"/>
              <p:nvPr/>
            </p:nvSpPr>
            <p:spPr>
              <a:xfrm>
                <a:off x="4430165" y="4182843"/>
                <a:ext cx="397873" cy="622687"/>
              </a:xfrm>
              <a:prstGeom prst="rect">
                <a:avLst/>
              </a:prstGeom>
              <a:noFill/>
            </p:spPr>
            <p:txBody>
              <a:bodyPr wrap="square" rtlCol="0">
                <a:spAutoFit/>
              </a:bodyPr>
              <a:lstStyle/>
              <a:p>
                <a:r>
                  <a:rPr kumimoji="1" lang="en-US" altLang="ja-JP" dirty="0" smtClean="0"/>
                  <a:t>4</a:t>
                </a:r>
                <a:endParaRPr kumimoji="1" lang="ja-JP" altLang="en-US" dirty="0"/>
              </a:p>
            </p:txBody>
          </p:sp>
          <p:sp>
            <p:nvSpPr>
              <p:cNvPr id="22" name="テキスト ボックス 21"/>
              <p:cNvSpPr txBox="1"/>
              <p:nvPr/>
            </p:nvSpPr>
            <p:spPr>
              <a:xfrm>
                <a:off x="5156834" y="4166500"/>
                <a:ext cx="397873" cy="622687"/>
              </a:xfrm>
              <a:prstGeom prst="rect">
                <a:avLst/>
              </a:prstGeom>
              <a:noFill/>
            </p:spPr>
            <p:txBody>
              <a:bodyPr wrap="square" rtlCol="0">
                <a:spAutoFit/>
              </a:bodyPr>
              <a:lstStyle/>
              <a:p>
                <a:r>
                  <a:rPr kumimoji="1" lang="en-US" altLang="ja-JP" dirty="0" smtClean="0"/>
                  <a:t>5</a:t>
                </a:r>
                <a:endParaRPr kumimoji="1" lang="ja-JP" altLang="en-US" dirty="0"/>
              </a:p>
            </p:txBody>
          </p:sp>
          <p:sp>
            <p:nvSpPr>
              <p:cNvPr id="23" name="テキスト ボックス 22"/>
              <p:cNvSpPr txBox="1"/>
              <p:nvPr/>
            </p:nvSpPr>
            <p:spPr>
              <a:xfrm>
                <a:off x="5879591" y="4145654"/>
                <a:ext cx="397873" cy="622687"/>
              </a:xfrm>
              <a:prstGeom prst="rect">
                <a:avLst/>
              </a:prstGeom>
              <a:noFill/>
            </p:spPr>
            <p:txBody>
              <a:bodyPr wrap="square" rtlCol="0">
                <a:spAutoFit/>
              </a:bodyPr>
              <a:lstStyle/>
              <a:p>
                <a:r>
                  <a:rPr kumimoji="1" lang="en-US" altLang="ja-JP" dirty="0" smtClean="0"/>
                  <a:t>6</a:t>
                </a:r>
                <a:endParaRPr kumimoji="1" lang="ja-JP" altLang="en-US" dirty="0"/>
              </a:p>
            </p:txBody>
          </p:sp>
          <p:cxnSp>
            <p:nvCxnSpPr>
              <p:cNvPr id="24" name="直線コネクタ 23"/>
              <p:cNvCxnSpPr/>
              <p:nvPr/>
            </p:nvCxnSpPr>
            <p:spPr>
              <a:xfrm>
                <a:off x="5285959" y="4534840"/>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2402783" y="4539891"/>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3836535" y="4527365"/>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4542073" y="4539016"/>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5999499" y="4546249"/>
                <a:ext cx="0" cy="43205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テキスト ボックス 13"/>
            <p:cNvSpPr txBox="1"/>
            <p:nvPr/>
          </p:nvSpPr>
          <p:spPr>
            <a:xfrm>
              <a:off x="953022" y="4288133"/>
              <a:ext cx="1441420" cy="307777"/>
            </a:xfrm>
            <a:prstGeom prst="rect">
              <a:avLst/>
            </a:prstGeom>
            <a:noFill/>
          </p:spPr>
          <p:txBody>
            <a:bodyPr wrap="none" rtlCol="0">
              <a:spAutoFit/>
            </a:bodyPr>
            <a:lstStyle/>
            <a:p>
              <a:r>
                <a:rPr lang="ja-JP" altLang="en-US" sz="1400" dirty="0">
                  <a:latin typeface="メイリオ" pitchFamily="50" charset="-128"/>
                  <a:ea typeface="メイリオ" pitchFamily="50" charset="-128"/>
                  <a:cs typeface="メイリオ" pitchFamily="50" charset="-128"/>
                </a:rPr>
                <a:t>当てはまらない</a:t>
              </a:r>
              <a:endParaRPr kumimoji="1" lang="ja-JP" altLang="en-US" sz="1400" dirty="0">
                <a:latin typeface="メイリオ" pitchFamily="50" charset="-128"/>
                <a:ea typeface="メイリオ" pitchFamily="50" charset="-128"/>
                <a:cs typeface="メイリオ" pitchFamily="50" charset="-128"/>
              </a:endParaRPr>
            </a:p>
          </p:txBody>
        </p:sp>
        <p:sp>
          <p:nvSpPr>
            <p:cNvPr id="15" name="テキスト ボックス 14"/>
            <p:cNvSpPr txBox="1"/>
            <p:nvPr/>
          </p:nvSpPr>
          <p:spPr>
            <a:xfrm>
              <a:off x="7140073" y="4299165"/>
              <a:ext cx="1082348" cy="307777"/>
            </a:xfrm>
            <a:prstGeom prst="rect">
              <a:avLst/>
            </a:prstGeom>
            <a:noFill/>
          </p:spPr>
          <p:txBody>
            <a:bodyPr wrap="none" rtlCol="0">
              <a:spAutoFit/>
            </a:bodyPr>
            <a:lstStyle/>
            <a:p>
              <a:r>
                <a:rPr kumimoji="1" lang="ja-JP" altLang="en-US" sz="1400" dirty="0" smtClean="0">
                  <a:latin typeface="メイリオ" pitchFamily="50" charset="-128"/>
                  <a:ea typeface="メイリオ" pitchFamily="50" charset="-128"/>
                  <a:cs typeface="メイリオ" pitchFamily="50" charset="-128"/>
                </a:rPr>
                <a:t>当てはまる</a:t>
              </a:r>
              <a:endParaRPr kumimoji="1" lang="ja-JP" altLang="en-US" sz="1400" dirty="0">
                <a:latin typeface="メイリオ" pitchFamily="50" charset="-128"/>
                <a:ea typeface="メイリオ" pitchFamily="50" charset="-128"/>
                <a:cs typeface="メイリオ" pitchFamily="50" charset="-128"/>
              </a:endParaRPr>
            </a:p>
          </p:txBody>
        </p:sp>
      </p:grpSp>
    </p:spTree>
    <p:extLst>
      <p:ext uri="{BB962C8B-B14F-4D97-AF65-F5344CB8AC3E}">
        <p14:creationId xmlns:p14="http://schemas.microsoft.com/office/powerpoint/2010/main" val="2878530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46</a:t>
            </a:fld>
            <a:endParaRPr lang="ja-JP" altLang="en-US" dirty="0">
              <a:solidFill>
                <a:prstClr val="black"/>
              </a:solidFill>
            </a:endParaRPr>
          </a:p>
        </p:txBody>
      </p:sp>
      <p:sp>
        <p:nvSpPr>
          <p:cNvPr id="3" name="テキスト ボックス 2"/>
          <p:cNvSpPr txBox="1"/>
          <p:nvPr/>
        </p:nvSpPr>
        <p:spPr>
          <a:xfrm>
            <a:off x="3316716" y="836712"/>
            <a:ext cx="2232248" cy="707886"/>
          </a:xfrm>
          <a:prstGeom prst="rect">
            <a:avLst/>
          </a:prstGeom>
          <a:noFill/>
        </p:spPr>
        <p:txBody>
          <a:bodyPr wrap="square" rtlCol="0">
            <a:spAutoFit/>
          </a:bodyPr>
          <a:lstStyle/>
          <a:p>
            <a:pPr algn="ctr"/>
            <a:r>
              <a:rPr lang="ja-JP" altLang="en-US" sz="4000" dirty="0" smtClean="0">
                <a:solidFill>
                  <a:prstClr val="black"/>
                </a:solidFill>
                <a:latin typeface="メイリオ" pitchFamily="50" charset="-128"/>
                <a:ea typeface="メイリオ" pitchFamily="50" charset="-128"/>
                <a:cs typeface="メイリオ" pitchFamily="50" charset="-128"/>
              </a:rPr>
              <a:t>結果</a:t>
            </a:r>
            <a:endParaRPr lang="ja-JP" altLang="en-US" sz="4000" dirty="0">
              <a:solidFill>
                <a:prstClr val="black"/>
              </a:solidFill>
              <a:latin typeface="メイリオ" pitchFamily="50" charset="-128"/>
              <a:ea typeface="メイリオ" pitchFamily="50" charset="-128"/>
              <a:cs typeface="メイリオ" pitchFamily="50" charset="-128"/>
            </a:endParaRP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06434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latin typeface="メイリオ" pitchFamily="50" charset="-128"/>
                <a:ea typeface="メイリオ" pitchFamily="50" charset="-128"/>
                <a:cs typeface="メイリオ" pitchFamily="50" charset="-128"/>
              </a:rPr>
              <a:t>目次</a:t>
            </a:r>
            <a:endParaRPr kumimoji="1" lang="ja-JP" altLang="en-US"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a:xfrm>
            <a:off x="395536" y="1535480"/>
            <a:ext cx="8229600" cy="4525963"/>
          </a:xfrm>
        </p:spPr>
        <p:txBody>
          <a:bodyPr/>
          <a:lstStyle/>
          <a:p>
            <a:pPr marL="514350" indent="-514350">
              <a:buFont typeface="+mj-lt"/>
              <a:buAutoNum type="arabicPeriod"/>
            </a:pPr>
            <a:r>
              <a:rPr kumimoji="1" lang="ja-JP" altLang="en-US" dirty="0" smtClean="0">
                <a:latin typeface="メイリオ" pitchFamily="50" charset="-128"/>
                <a:ea typeface="メイリオ" pitchFamily="50" charset="-128"/>
                <a:cs typeface="メイリオ" pitchFamily="50" charset="-128"/>
              </a:rPr>
              <a:t>現状分析</a:t>
            </a:r>
            <a:endParaRPr kumimoji="1"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先行研究</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仮説の導出・仮説</a:t>
            </a:r>
            <a:endParaRPr lang="en-US" altLang="ja-JP" dirty="0" smtClean="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smtClean="0">
                <a:latin typeface="メイリオ" pitchFamily="50" charset="-128"/>
                <a:ea typeface="メイリオ" pitchFamily="50" charset="-128"/>
                <a:cs typeface="メイリオ" pitchFamily="50" charset="-128"/>
              </a:rPr>
              <a:t>検証</a:t>
            </a:r>
            <a:endParaRPr lang="en-US" altLang="ja-JP" dirty="0">
              <a:latin typeface="メイリオ" pitchFamily="50" charset="-128"/>
              <a:ea typeface="メイリオ" pitchFamily="50" charset="-128"/>
              <a:cs typeface="メイリオ" pitchFamily="50" charset="-128"/>
            </a:endParaRPr>
          </a:p>
          <a:p>
            <a:pPr marL="514350" indent="-514350">
              <a:buFont typeface="+mj-lt"/>
              <a:buAutoNum type="arabicPeriod"/>
            </a:pPr>
            <a:r>
              <a:rPr lang="ja-JP" altLang="en-US" dirty="0">
                <a:solidFill>
                  <a:srgbClr val="FF0000"/>
                </a:solidFill>
                <a:latin typeface="メイリオ" pitchFamily="50" charset="-128"/>
                <a:ea typeface="メイリオ" pitchFamily="50" charset="-128"/>
                <a:cs typeface="メイリオ" pitchFamily="50" charset="-128"/>
              </a:rPr>
              <a:t>インプリケーション</a:t>
            </a:r>
            <a:endParaRPr lang="en-US" altLang="ja-JP" dirty="0">
              <a:solidFill>
                <a:srgbClr val="FF0000"/>
              </a:solidFill>
              <a:latin typeface="メイリオ" pitchFamily="50" charset="-128"/>
              <a:ea typeface="メイリオ" pitchFamily="50" charset="-128"/>
              <a:cs typeface="メイリオ" pitchFamily="50" charset="-128"/>
            </a:endParaRPr>
          </a:p>
          <a:p>
            <a:pPr marL="514350" indent="-514350">
              <a:buFont typeface="+mj-lt"/>
              <a:buAutoNum type="arabicPeriod"/>
            </a:pPr>
            <a:endParaRPr lang="en-US" altLang="ja-JP" dirty="0">
              <a:solidFill>
                <a:srgbClr val="FF0000"/>
              </a:solidFill>
              <a:latin typeface="メイリオ" pitchFamily="50" charset="-128"/>
              <a:ea typeface="メイリオ" pitchFamily="50" charset="-128"/>
              <a:cs typeface="メイリオ" pitchFamily="50" charset="-128"/>
            </a:endParaRPr>
          </a:p>
        </p:txBody>
      </p:sp>
      <p:sp>
        <p:nvSpPr>
          <p:cNvPr id="4" name="角丸四角形 3"/>
          <p:cNvSpPr/>
          <p:nvPr/>
        </p:nvSpPr>
        <p:spPr>
          <a:xfrm>
            <a:off x="422387" y="3832964"/>
            <a:ext cx="4293629" cy="588623"/>
          </a:xfrm>
          <a:prstGeom prst="roundRect">
            <a:avLst>
              <a:gd name="adj" fmla="val 2633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rgbClr val="FF0000"/>
              </a:solidFill>
            </a:endParaRPr>
          </a:p>
        </p:txBody>
      </p:sp>
      <p:sp>
        <p:nvSpPr>
          <p:cNvPr id="6" name="スライド番号プレースホルダー 5"/>
          <p:cNvSpPr>
            <a:spLocks noGrp="1"/>
          </p:cNvSpPr>
          <p:nvPr>
            <p:ph type="sldNum" sz="quarter" idx="12"/>
          </p:nvPr>
        </p:nvSpPr>
        <p:spPr/>
        <p:txBody>
          <a:bodyPr/>
          <a:lstStyle/>
          <a:p>
            <a:fld id="{24A2943F-D843-43FE-947A-21533D91B39C}" type="slidenum">
              <a:rPr lang="ja-JP" altLang="en-US" smtClean="0">
                <a:solidFill>
                  <a:prstClr val="black"/>
                </a:solidFill>
              </a:rPr>
              <a:pPr/>
              <a:t>47</a:t>
            </a:fld>
            <a:endParaRPr lang="ja-JP" altLang="en-US" dirty="0">
              <a:solidFill>
                <a:prstClr val="black"/>
              </a:solidFill>
            </a:endParaRPr>
          </a:p>
        </p:txBody>
      </p:sp>
    </p:spTree>
    <p:extLst>
      <p:ext uri="{BB962C8B-B14F-4D97-AF65-F5344CB8AC3E}">
        <p14:creationId xmlns:p14="http://schemas.microsoft.com/office/powerpoint/2010/main" val="1150317955"/>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260648"/>
            <a:ext cx="8229600" cy="1143000"/>
          </a:xfrm>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学術的インプリケーション</a:t>
            </a:r>
            <a:endParaRPr kumimoji="1" lang="ja-JP" altLang="en-US" sz="3200"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p:txBody>
          <a:bodyPr/>
          <a:lstStyle/>
          <a:p>
            <a:endParaRPr kumimoji="1" lang="ja-JP" altLang="en-US" dirty="0"/>
          </a:p>
        </p:txBody>
      </p:sp>
      <p:cxnSp>
        <p:nvCxnSpPr>
          <p:cNvPr id="5" name="直線コネクタ 4"/>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7" name="正方形/長方形 6"/>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1600" dirty="0">
                <a:solidFill>
                  <a:prstClr val="white"/>
                </a:solidFill>
                <a:latin typeface="メイリオ" pitchFamily="50" charset="-128"/>
                <a:ea typeface="メイリオ" pitchFamily="50" charset="-128"/>
                <a:cs typeface="メイリオ" pitchFamily="50" charset="-128"/>
              </a:rPr>
              <a:t>インプリケーション</a:t>
            </a:r>
          </a:p>
        </p:txBody>
      </p:sp>
    </p:spTree>
    <p:extLst>
      <p:ext uri="{BB962C8B-B14F-4D97-AF65-F5344CB8AC3E}">
        <p14:creationId xmlns:p14="http://schemas.microsoft.com/office/powerpoint/2010/main" val="22790305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260648"/>
            <a:ext cx="8229600" cy="1143000"/>
          </a:xfrm>
        </p:spPr>
        <p:txBody>
          <a:bodyPr>
            <a:normAutofit/>
          </a:bodyPr>
          <a:lstStyle/>
          <a:p>
            <a:r>
              <a:rPr lang="ja-JP" altLang="en-US" sz="3200" dirty="0">
                <a:latin typeface="メイリオ" pitchFamily="50" charset="-128"/>
                <a:ea typeface="メイリオ" pitchFamily="50" charset="-128"/>
                <a:cs typeface="メイリオ" pitchFamily="50" charset="-128"/>
              </a:rPr>
              <a:t>実務的</a:t>
            </a:r>
            <a:r>
              <a:rPr kumimoji="1" lang="ja-JP" altLang="en-US" sz="3200" dirty="0" smtClean="0">
                <a:latin typeface="メイリオ" pitchFamily="50" charset="-128"/>
                <a:ea typeface="メイリオ" pitchFamily="50" charset="-128"/>
                <a:cs typeface="メイリオ" pitchFamily="50" charset="-128"/>
              </a:rPr>
              <a:t>インプリケーション</a:t>
            </a:r>
            <a:endParaRPr kumimoji="1" lang="ja-JP" altLang="en-US" sz="3200"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p:txBody>
          <a:bodyPr/>
          <a:lstStyle/>
          <a:p>
            <a:endParaRPr kumimoji="1" lang="ja-JP" altLang="en-US" dirty="0"/>
          </a:p>
        </p:txBody>
      </p:sp>
      <p:cxnSp>
        <p:nvCxnSpPr>
          <p:cNvPr id="5" name="直線コネクタ 4"/>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7" name="正方形/長方形 6"/>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1600" dirty="0">
                <a:solidFill>
                  <a:prstClr val="white"/>
                </a:solidFill>
                <a:latin typeface="メイリオ" pitchFamily="50" charset="-128"/>
                <a:ea typeface="メイリオ" pitchFamily="50" charset="-128"/>
                <a:cs typeface="メイリオ" pitchFamily="50" charset="-128"/>
              </a:rPr>
              <a:t>インプリケーション</a:t>
            </a:r>
          </a:p>
        </p:txBody>
      </p:sp>
    </p:spTree>
    <p:extLst>
      <p:ext uri="{BB962C8B-B14F-4D97-AF65-F5344CB8AC3E}">
        <p14:creationId xmlns:p14="http://schemas.microsoft.com/office/powerpoint/2010/main" val="1760590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5</a:t>
            </a:fld>
            <a:endParaRPr lang="ja-JP" altLang="en-US" dirty="0">
              <a:solidFill>
                <a:prstClr val="black">
                  <a:tint val="75000"/>
                </a:prstClr>
              </a:solidFill>
            </a:endParaRPr>
          </a:p>
        </p:txBody>
      </p:sp>
      <p:pic>
        <p:nvPicPr>
          <p:cNvPr id="11" name="図 10" descr="画面の領域"/>
          <p:cNvPicPr>
            <a:picLocks noChangeAspect="1"/>
          </p:cNvPicPr>
          <p:nvPr/>
        </p:nvPicPr>
        <p:blipFill rotWithShape="1">
          <a:blip r:embed="rId2">
            <a:extLst>
              <a:ext uri="{28A0092B-C50C-407E-A947-70E740481C1C}">
                <a14:useLocalDpi xmlns:a14="http://schemas.microsoft.com/office/drawing/2010/main" val="0"/>
              </a:ext>
            </a:extLst>
          </a:blip>
          <a:srcRect l="9836" r="8404" b="5283"/>
          <a:stretch/>
        </p:blipFill>
        <p:spPr>
          <a:xfrm>
            <a:off x="680041" y="1556792"/>
            <a:ext cx="3386342" cy="2057967"/>
          </a:xfrm>
          <a:prstGeom prst="rect">
            <a:avLst/>
          </a:prstGeom>
        </p:spPr>
      </p:pic>
      <p:pic>
        <p:nvPicPr>
          <p:cNvPr id="12" name="図 11" descr="画面の領域"/>
          <p:cNvPicPr>
            <a:picLocks noChangeAspect="1"/>
          </p:cNvPicPr>
          <p:nvPr/>
        </p:nvPicPr>
        <p:blipFill rotWithShape="1">
          <a:blip r:embed="rId3">
            <a:extLst>
              <a:ext uri="{28A0092B-C50C-407E-A947-70E740481C1C}">
                <a14:useLocalDpi xmlns:a14="http://schemas.microsoft.com/office/drawing/2010/main" val="0"/>
              </a:ext>
            </a:extLst>
          </a:blip>
          <a:srcRect r="17502" b="-1818"/>
          <a:stretch/>
        </p:blipFill>
        <p:spPr>
          <a:xfrm>
            <a:off x="687379" y="4339419"/>
            <a:ext cx="3379004" cy="2061359"/>
          </a:xfrm>
          <a:prstGeom prst="rect">
            <a:avLst/>
          </a:prstGeom>
        </p:spPr>
      </p:pic>
      <p:pic>
        <p:nvPicPr>
          <p:cNvPr id="13" name="図 12" descr="画面の領域"/>
          <p:cNvPicPr>
            <a:picLocks noChangeAspect="1"/>
          </p:cNvPicPr>
          <p:nvPr/>
        </p:nvPicPr>
        <p:blipFill rotWithShape="1">
          <a:blip r:embed="rId4">
            <a:extLst>
              <a:ext uri="{28A0092B-C50C-407E-A947-70E740481C1C}">
                <a14:useLocalDpi xmlns:a14="http://schemas.microsoft.com/office/drawing/2010/main" val="0"/>
              </a:ext>
            </a:extLst>
          </a:blip>
          <a:srcRect l="3193" r="5119" b="5957"/>
          <a:stretch/>
        </p:blipFill>
        <p:spPr>
          <a:xfrm>
            <a:off x="4939355" y="1556792"/>
            <a:ext cx="3386342" cy="2033638"/>
          </a:xfrm>
          <a:prstGeom prst="rect">
            <a:avLst/>
          </a:prstGeom>
        </p:spPr>
      </p:pic>
      <p:pic>
        <p:nvPicPr>
          <p:cNvPr id="14" name="図 13" descr="画面の領域"/>
          <p:cNvPicPr>
            <a:picLocks noChangeAspect="1"/>
          </p:cNvPicPr>
          <p:nvPr/>
        </p:nvPicPr>
        <p:blipFill rotWithShape="1">
          <a:blip r:embed="rId5">
            <a:extLst>
              <a:ext uri="{28A0092B-C50C-407E-A947-70E740481C1C}">
                <a14:useLocalDpi xmlns:a14="http://schemas.microsoft.com/office/drawing/2010/main" val="0"/>
              </a:ext>
            </a:extLst>
          </a:blip>
          <a:srcRect l="17030" t="1472" r="8231"/>
          <a:stretch/>
        </p:blipFill>
        <p:spPr>
          <a:xfrm>
            <a:off x="4960593" y="4307414"/>
            <a:ext cx="3365104" cy="2061359"/>
          </a:xfrm>
          <a:prstGeom prst="rect">
            <a:avLst/>
          </a:prstGeom>
        </p:spPr>
      </p:pic>
      <p:sp>
        <p:nvSpPr>
          <p:cNvPr id="2" name="テキスト ボックス 1"/>
          <p:cNvSpPr txBox="1"/>
          <p:nvPr/>
        </p:nvSpPr>
        <p:spPr>
          <a:xfrm>
            <a:off x="5100548" y="3953471"/>
            <a:ext cx="2657394" cy="369332"/>
          </a:xfrm>
          <a:prstGeom prst="rect">
            <a:avLst/>
          </a:prstGeom>
          <a:noFill/>
        </p:spPr>
        <p:txBody>
          <a:bodyPr wrap="none" rtlCol="0">
            <a:spAutoFit/>
          </a:bodyPr>
          <a:lstStyle/>
          <a:p>
            <a:r>
              <a:rPr lang="zh-TW" altLang="en-US" sz="1400" dirty="0">
                <a:latin typeface="メイリオ" pitchFamily="50" charset="-128"/>
                <a:ea typeface="メイリオ" pitchFamily="50" charset="-128"/>
                <a:cs typeface="メイリオ" pitchFamily="50" charset="-128"/>
              </a:rPr>
              <a:t>聖教新聞 </a:t>
            </a:r>
            <a:r>
              <a:rPr lang="en-US" altLang="zh-TW" sz="1400" dirty="0">
                <a:latin typeface="メイリオ" pitchFamily="50" charset="-128"/>
                <a:ea typeface="メイリオ" pitchFamily="50" charset="-128"/>
                <a:cs typeface="メイリオ" pitchFamily="50" charset="-128"/>
              </a:rPr>
              <a:t>TVCM </a:t>
            </a:r>
            <a:r>
              <a:rPr lang="zh-TW" altLang="en-US" sz="1400" dirty="0">
                <a:latin typeface="メイリオ" pitchFamily="50" charset="-128"/>
                <a:ea typeface="メイリオ" pitchFamily="50" charset="-128"/>
                <a:cs typeface="メイリオ" pitchFamily="50" charset="-128"/>
              </a:rPr>
              <a:t>「図書館篇</a:t>
            </a:r>
            <a:r>
              <a:rPr lang="zh-TW" altLang="en-US" dirty="0" smtClean="0">
                <a:latin typeface="メイリオ" pitchFamily="50" charset="-128"/>
                <a:ea typeface="メイリオ" pitchFamily="50" charset="-128"/>
                <a:cs typeface="メイリオ" pitchFamily="50" charset="-128"/>
              </a:rPr>
              <a:t>」</a:t>
            </a:r>
            <a:endParaRPr kumimoji="1" lang="ja-JP" altLang="en-US" dirty="0">
              <a:latin typeface="メイリオ" pitchFamily="50" charset="-128"/>
              <a:ea typeface="メイリオ" pitchFamily="50" charset="-128"/>
              <a:cs typeface="メイリオ" pitchFamily="50" charset="-128"/>
            </a:endParaRPr>
          </a:p>
        </p:txBody>
      </p:sp>
      <p:sp>
        <p:nvSpPr>
          <p:cNvPr id="3" name="テキスト ボックス 2"/>
          <p:cNvSpPr txBox="1"/>
          <p:nvPr/>
        </p:nvSpPr>
        <p:spPr>
          <a:xfrm>
            <a:off x="4955284" y="1249015"/>
            <a:ext cx="3084499" cy="307777"/>
          </a:xfrm>
          <a:prstGeom prst="rect">
            <a:avLst/>
          </a:prstGeom>
          <a:noFill/>
        </p:spPr>
        <p:txBody>
          <a:bodyPr wrap="none" rtlCol="0">
            <a:spAutoFit/>
          </a:bodyPr>
          <a:lstStyle/>
          <a:p>
            <a:r>
              <a:rPr lang="en-US" altLang="ja-JP" sz="1400" dirty="0">
                <a:latin typeface="メイリオ" pitchFamily="50" charset="-128"/>
                <a:ea typeface="メイリオ" pitchFamily="50" charset="-128"/>
                <a:cs typeface="メイリオ" pitchFamily="50" charset="-128"/>
              </a:rPr>
              <a:t>SUBARU </a:t>
            </a:r>
            <a:r>
              <a:rPr lang="ja-JP" altLang="en-US" sz="1400" dirty="0">
                <a:latin typeface="メイリオ" pitchFamily="50" charset="-128"/>
                <a:ea typeface="メイリオ" pitchFamily="50" charset="-128"/>
                <a:cs typeface="メイリオ" pitchFamily="50" charset="-128"/>
              </a:rPr>
              <a:t>相似形 フォレスター 兄篇</a:t>
            </a:r>
            <a:endParaRPr kumimoji="1" lang="ja-JP" altLang="en-US" sz="1400" dirty="0">
              <a:latin typeface="メイリオ" pitchFamily="50" charset="-128"/>
              <a:ea typeface="メイリオ" pitchFamily="50" charset="-128"/>
              <a:cs typeface="メイリオ" pitchFamily="50" charset="-128"/>
            </a:endParaRPr>
          </a:p>
        </p:txBody>
      </p:sp>
      <p:sp>
        <p:nvSpPr>
          <p:cNvPr id="5" name="テキスト ボックス 4"/>
          <p:cNvSpPr txBox="1"/>
          <p:nvPr/>
        </p:nvSpPr>
        <p:spPr>
          <a:xfrm>
            <a:off x="531607" y="1233287"/>
            <a:ext cx="3836307" cy="307777"/>
          </a:xfrm>
          <a:prstGeom prst="rect">
            <a:avLst/>
          </a:prstGeom>
          <a:noFill/>
        </p:spPr>
        <p:txBody>
          <a:bodyPr wrap="none" rtlCol="0">
            <a:spAutoFit/>
          </a:bodyPr>
          <a:lstStyle/>
          <a:p>
            <a:r>
              <a:rPr lang="ja-JP" altLang="en-US" sz="1400" dirty="0" smtClean="0">
                <a:latin typeface="メイリオ" pitchFamily="50" charset="-128"/>
                <a:ea typeface="メイリオ" pitchFamily="50" charset="-128"/>
                <a:cs typeface="メイリオ" pitchFamily="50" charset="-128"/>
              </a:rPr>
              <a:t>東京ガス　家族</a:t>
            </a:r>
            <a:r>
              <a:rPr lang="ja-JP" altLang="en-US" sz="1400" dirty="0">
                <a:latin typeface="メイリオ" pitchFamily="50" charset="-128"/>
                <a:ea typeface="メイリオ" pitchFamily="50" charset="-128"/>
                <a:cs typeface="メイリオ" pitchFamily="50" charset="-128"/>
              </a:rPr>
              <a:t>の絆 「かっこわるい父親」篇</a:t>
            </a:r>
            <a:endParaRPr lang="en-US" altLang="ja-JP" sz="1400" dirty="0">
              <a:latin typeface="メイリオ" pitchFamily="50" charset="-128"/>
              <a:ea typeface="メイリオ" pitchFamily="50" charset="-128"/>
              <a:cs typeface="メイリオ" pitchFamily="50" charset="-128"/>
            </a:endParaRPr>
          </a:p>
        </p:txBody>
      </p:sp>
      <p:sp>
        <p:nvSpPr>
          <p:cNvPr id="6" name="テキスト ボックス 5"/>
          <p:cNvSpPr txBox="1"/>
          <p:nvPr/>
        </p:nvSpPr>
        <p:spPr>
          <a:xfrm>
            <a:off x="577223" y="3968860"/>
            <a:ext cx="3489160" cy="338554"/>
          </a:xfrm>
          <a:prstGeom prst="rect">
            <a:avLst/>
          </a:prstGeom>
          <a:noFill/>
        </p:spPr>
        <p:txBody>
          <a:bodyPr wrap="none" rtlCol="0">
            <a:spAutoFit/>
          </a:bodyPr>
          <a:lstStyle/>
          <a:p>
            <a:r>
              <a:rPr lang="en-US" altLang="ja-JP" sz="1600" dirty="0">
                <a:latin typeface="メイリオ" pitchFamily="50" charset="-128"/>
                <a:ea typeface="メイリオ" pitchFamily="50" charset="-128"/>
                <a:cs typeface="メイリオ" pitchFamily="50" charset="-128"/>
              </a:rPr>
              <a:t>TOSANDO music CM</a:t>
            </a:r>
            <a:r>
              <a:rPr lang="ja-JP" altLang="en-US" sz="1400" dirty="0">
                <a:latin typeface="メイリオ" pitchFamily="50" charset="-128"/>
                <a:ea typeface="メイリオ" pitchFamily="50" charset="-128"/>
                <a:cs typeface="メイリオ" pitchFamily="50" charset="-128"/>
              </a:rPr>
              <a:t>　「披露宴」篇</a:t>
            </a:r>
            <a:endParaRPr lang="en-US" altLang="ja-JP" sz="1400" dirty="0">
              <a:latin typeface="メイリオ" pitchFamily="50" charset="-128"/>
              <a:ea typeface="メイリオ" pitchFamily="50" charset="-128"/>
              <a:cs typeface="メイリオ" pitchFamily="50" charset="-128"/>
            </a:endParaRPr>
          </a:p>
        </p:txBody>
      </p:sp>
      <p:sp>
        <p:nvSpPr>
          <p:cNvPr id="8" name="テキスト ボックス 7"/>
          <p:cNvSpPr txBox="1"/>
          <p:nvPr/>
        </p:nvSpPr>
        <p:spPr>
          <a:xfrm>
            <a:off x="2626863" y="301464"/>
            <a:ext cx="4624984"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物語を用いた</a:t>
            </a:r>
            <a:r>
              <a:rPr kumimoji="1" lang="en-US" altLang="ja-JP" sz="3200" dirty="0" smtClean="0">
                <a:latin typeface="メイリオ" pitchFamily="50" charset="-128"/>
                <a:ea typeface="メイリオ" pitchFamily="50" charset="-128"/>
                <a:cs typeface="メイリオ" pitchFamily="50" charset="-128"/>
              </a:rPr>
              <a:t>TVCM</a:t>
            </a:r>
            <a:r>
              <a:rPr kumimoji="1" lang="ja-JP" altLang="en-US" sz="3200" dirty="0" smtClean="0">
                <a:latin typeface="メイリオ" pitchFamily="50" charset="-128"/>
                <a:ea typeface="メイリオ" pitchFamily="50" charset="-128"/>
                <a:cs typeface="メイリオ" pitchFamily="50" charset="-128"/>
              </a:rPr>
              <a:t>の例</a:t>
            </a:r>
            <a:endParaRPr kumimoji="1" lang="ja-JP" altLang="en-US" sz="3200" dirty="0">
              <a:latin typeface="メイリオ" pitchFamily="50" charset="-128"/>
              <a:ea typeface="メイリオ" pitchFamily="50" charset="-128"/>
              <a:cs typeface="メイリオ" pitchFamily="50" charset="-128"/>
            </a:endParaRPr>
          </a:p>
        </p:txBody>
      </p:sp>
      <p:sp>
        <p:nvSpPr>
          <p:cNvPr id="17" name="正方形/長方形 16"/>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18" name="直線コネクタ 17"/>
          <p:cNvCxnSpPr/>
          <p:nvPr/>
        </p:nvCxnSpPr>
        <p:spPr>
          <a:xfrm>
            <a:off x="0" y="94773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44935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200" dirty="0" smtClean="0">
                <a:latin typeface="メイリオ" pitchFamily="50" charset="-128"/>
                <a:ea typeface="メイリオ" pitchFamily="50" charset="-128"/>
                <a:cs typeface="メイリオ" pitchFamily="50" charset="-128"/>
              </a:rPr>
              <a:t>今後の課題</a:t>
            </a:r>
            <a:endParaRPr kumimoji="1" lang="ja-JP" altLang="en-US" sz="3200" dirty="0">
              <a:latin typeface="メイリオ" pitchFamily="50" charset="-128"/>
              <a:ea typeface="メイリオ" pitchFamily="50" charset="-128"/>
              <a:cs typeface="メイリオ" pitchFamily="50" charset="-128"/>
            </a:endParaRPr>
          </a:p>
        </p:txBody>
      </p:sp>
      <p:sp>
        <p:nvSpPr>
          <p:cNvPr id="3" name="コンテンツ プレースホルダー 2"/>
          <p:cNvSpPr>
            <a:spLocks noGrp="1"/>
          </p:cNvSpPr>
          <p:nvPr>
            <p:ph idx="1"/>
          </p:nvPr>
        </p:nvSpPr>
        <p:spPr/>
        <p:txBody>
          <a:bodyPr/>
          <a:lstStyle/>
          <a:p>
            <a:endParaRPr kumimoji="1" lang="ja-JP" altLang="en-US" dirty="0"/>
          </a:p>
        </p:txBody>
      </p:sp>
      <p:cxnSp>
        <p:nvCxnSpPr>
          <p:cNvPr id="5" name="直線コネクタ 4"/>
          <p:cNvCxnSpPr/>
          <p:nvPr/>
        </p:nvCxnSpPr>
        <p:spPr>
          <a:xfrm>
            <a:off x="0" y="1124744"/>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p:nvSpPr>
        <p:spPr>
          <a:xfrm>
            <a:off x="0" y="0"/>
            <a:ext cx="2173288" cy="692695"/>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1200"/>
              </a:spcAft>
            </a:pPr>
            <a:r>
              <a:rPr lang="ja-JP" altLang="en-US" sz="1600" dirty="0">
                <a:solidFill>
                  <a:prstClr val="white"/>
                </a:solidFill>
                <a:latin typeface="メイリオ" pitchFamily="50" charset="-128"/>
                <a:ea typeface="メイリオ" pitchFamily="50" charset="-128"/>
                <a:cs typeface="メイリオ" pitchFamily="50" charset="-128"/>
              </a:rPr>
              <a:t>インプリケーション</a:t>
            </a:r>
          </a:p>
        </p:txBody>
      </p:sp>
    </p:spTree>
    <p:extLst>
      <p:ext uri="{BB962C8B-B14F-4D97-AF65-F5344CB8AC3E}">
        <p14:creationId xmlns:p14="http://schemas.microsoft.com/office/powerpoint/2010/main" val="16337524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2D6E0203-098D-4630-A30A-39CC9ACA3C64}" type="slidenum">
              <a:rPr lang="ja-JP" altLang="en-US" smtClean="0">
                <a:solidFill>
                  <a:prstClr val="black"/>
                </a:solidFill>
              </a:rPr>
              <a:pPr/>
              <a:t>51</a:t>
            </a:fld>
            <a:endParaRPr lang="ja-JP" altLang="en-US" dirty="0">
              <a:solidFill>
                <a:prstClr val="black"/>
              </a:solidFill>
            </a:endParaRPr>
          </a:p>
        </p:txBody>
      </p:sp>
      <p:cxnSp>
        <p:nvCxnSpPr>
          <p:cNvPr id="4" name="直線コネクタ 3"/>
          <p:cNvCxnSpPr/>
          <p:nvPr/>
        </p:nvCxnSpPr>
        <p:spPr>
          <a:xfrm>
            <a:off x="0" y="0"/>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5052" y="6811694"/>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9121036" y="-22964"/>
            <a:ext cx="0" cy="685800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V="1">
            <a:off x="2088" y="24675"/>
            <a:ext cx="9169052" cy="8728"/>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9" name="タイトル 1"/>
          <p:cNvSpPr>
            <a:spLocks noGrp="1"/>
          </p:cNvSpPr>
          <p:nvPr>
            <p:ph type="title"/>
          </p:nvPr>
        </p:nvSpPr>
        <p:spPr>
          <a:xfrm>
            <a:off x="457200" y="274638"/>
            <a:ext cx="8229600" cy="1143000"/>
          </a:xfrm>
        </p:spPr>
        <p:txBody>
          <a:bodyPr/>
          <a:lstStyle/>
          <a:p>
            <a:r>
              <a:rPr kumimoji="1" lang="ja-JP" altLang="en-US" dirty="0" smtClean="0">
                <a:latin typeface="メイリオ" pitchFamily="50" charset="-128"/>
                <a:ea typeface="メイリオ" pitchFamily="50" charset="-128"/>
                <a:cs typeface="メイリオ" pitchFamily="50" charset="-128"/>
              </a:rPr>
              <a:t>参考文献・参考</a:t>
            </a:r>
            <a:r>
              <a:rPr kumimoji="1" lang="en-US" altLang="ja-JP" dirty="0" smtClean="0">
                <a:latin typeface="メイリオ" pitchFamily="50" charset="-128"/>
                <a:ea typeface="メイリオ" pitchFamily="50" charset="-128"/>
                <a:cs typeface="メイリオ" pitchFamily="50" charset="-128"/>
              </a:rPr>
              <a:t>URL</a:t>
            </a:r>
            <a:endParaRPr kumimoji="1" lang="ja-JP" altLang="en-US" dirty="0">
              <a:latin typeface="メイリオ" pitchFamily="50" charset="-128"/>
              <a:ea typeface="メイリオ" pitchFamily="50" charset="-128"/>
              <a:cs typeface="メイリオ" pitchFamily="50" charset="-128"/>
            </a:endParaRPr>
          </a:p>
        </p:txBody>
      </p:sp>
      <p:sp>
        <p:nvSpPr>
          <p:cNvPr id="10" name="コンテンツ プレースホルダー 2"/>
          <p:cNvSpPr>
            <a:spLocks noGrp="1"/>
          </p:cNvSpPr>
          <p:nvPr>
            <p:ph idx="1"/>
          </p:nvPr>
        </p:nvSpPr>
        <p:spPr>
          <a:xfrm>
            <a:off x="0" y="1556792"/>
            <a:ext cx="9118341" cy="4968552"/>
          </a:xfrm>
        </p:spPr>
        <p:txBody>
          <a:bodyPr>
            <a:normAutofit/>
          </a:bodyPr>
          <a:lstStyle/>
          <a:p>
            <a:pPr marL="0" indent="0">
              <a:buNone/>
            </a:pPr>
            <a:r>
              <a:rPr lang="ja-JP" altLang="en-US" sz="1200" dirty="0">
                <a:latin typeface="メイリオ" pitchFamily="50" charset="-128"/>
                <a:ea typeface="メイリオ" pitchFamily="50" charset="-128"/>
                <a:cs typeface="メイリオ" pitchFamily="50" charset="-128"/>
              </a:rPr>
              <a:t>加藤樹里　</a:t>
            </a:r>
            <a:r>
              <a:rPr lang="en-US" altLang="ja-JP" sz="1200" dirty="0">
                <a:latin typeface="メイリオ" pitchFamily="50" charset="-128"/>
                <a:ea typeface="メイリオ" pitchFamily="50" charset="-128"/>
                <a:cs typeface="メイリオ" pitchFamily="50" charset="-128"/>
              </a:rPr>
              <a:t>(2013)</a:t>
            </a:r>
            <a:r>
              <a:rPr lang="ja-JP" altLang="en-US" sz="1200" dirty="0">
                <a:latin typeface="メイリオ" pitchFamily="50" charset="-128"/>
                <a:ea typeface="メイリオ" pitchFamily="50" charset="-128"/>
                <a:cs typeface="メイリオ" pitchFamily="50" charset="-128"/>
              </a:rPr>
              <a:t>　「感動する広告の説得効果とそのメカニズムに関する心理学的研究」</a:t>
            </a:r>
            <a:r>
              <a:rPr lang="en-US" altLang="ja-JP" sz="1200" dirty="0">
                <a:latin typeface="メイリオ" pitchFamily="50" charset="-128"/>
                <a:ea typeface="メイリオ" pitchFamily="50" charset="-128"/>
                <a:cs typeface="メイリオ" pitchFamily="50" charset="-128"/>
              </a:rPr>
              <a:t>,</a:t>
            </a:r>
            <a:r>
              <a:rPr lang="ja-JP" altLang="en-US" sz="1200" dirty="0">
                <a:latin typeface="メイリオ" pitchFamily="50" charset="-128"/>
                <a:ea typeface="メイリオ" pitchFamily="50" charset="-128"/>
                <a:cs typeface="メイリオ" pitchFamily="50" charset="-128"/>
              </a:rPr>
              <a:t>一橋</a:t>
            </a:r>
            <a:r>
              <a:rPr lang="ja-JP" altLang="en-US" sz="1200" dirty="0" smtClean="0">
                <a:latin typeface="メイリオ" pitchFamily="50" charset="-128"/>
                <a:ea typeface="メイリオ" pitchFamily="50" charset="-128"/>
                <a:cs typeface="メイリオ" pitchFamily="50" charset="-128"/>
              </a:rPr>
              <a:t>大学</a:t>
            </a:r>
            <a:endParaRPr lang="en-US" altLang="ja-JP" sz="1200" dirty="0" smtClean="0">
              <a:latin typeface="メイリオ" pitchFamily="50" charset="-128"/>
              <a:ea typeface="メイリオ" pitchFamily="50" charset="-128"/>
              <a:cs typeface="メイリオ" pitchFamily="50" charset="-128"/>
            </a:endParaRPr>
          </a:p>
          <a:p>
            <a:pPr marL="0" indent="0">
              <a:buNone/>
            </a:pPr>
            <a:r>
              <a:rPr lang="ja-JP" altLang="en-US" sz="1200" dirty="0" smtClean="0">
                <a:latin typeface="メイリオ" pitchFamily="50" charset="-128"/>
                <a:ea typeface="メイリオ" pitchFamily="50" charset="-128"/>
                <a:cs typeface="メイリオ" pitchFamily="50" charset="-128"/>
              </a:rPr>
              <a:t>孔雀草　</a:t>
            </a:r>
            <a:r>
              <a:rPr lang="en-US" altLang="ja-JP" sz="1200" dirty="0" smtClean="0">
                <a:latin typeface="メイリオ" pitchFamily="50" charset="-128"/>
                <a:ea typeface="メイリオ" pitchFamily="50" charset="-128"/>
                <a:cs typeface="メイリオ" pitchFamily="50" charset="-128"/>
              </a:rPr>
              <a:t>(2007)</a:t>
            </a:r>
            <a:r>
              <a:rPr lang="ja-JP" altLang="en-US" sz="1200" dirty="0" smtClean="0">
                <a:latin typeface="メイリオ" pitchFamily="50" charset="-128"/>
                <a:ea typeface="メイリオ" pitchFamily="50" charset="-128"/>
                <a:cs typeface="メイリオ" pitchFamily="50" charset="-128"/>
              </a:rPr>
              <a:t>　「人を動かす物語、心に宿る物語」</a:t>
            </a:r>
            <a:r>
              <a:rPr lang="en-US" altLang="ja-JP" sz="1200" dirty="0" smtClean="0">
                <a:latin typeface="メイリオ" pitchFamily="50" charset="-128"/>
                <a:ea typeface="メイリオ" pitchFamily="50" charset="-128"/>
                <a:cs typeface="メイリオ" pitchFamily="50" charset="-128"/>
              </a:rPr>
              <a:t>.&lt;http://www.pmaj.or.jp/online/0705/ps_gr.html&gt;</a:t>
            </a:r>
            <a:r>
              <a:rPr lang="ja-JP" altLang="en-US" sz="1200" dirty="0" smtClean="0">
                <a:latin typeface="メイリオ" pitchFamily="50" charset="-128"/>
                <a:ea typeface="メイリオ" pitchFamily="50" charset="-128"/>
                <a:cs typeface="メイリオ" pitchFamily="50" charset="-128"/>
              </a:rPr>
              <a:t>（参照</a:t>
            </a:r>
            <a:r>
              <a:rPr lang="en-US" altLang="ja-JP" sz="1200" dirty="0" smtClean="0">
                <a:latin typeface="メイリオ" pitchFamily="50" charset="-128"/>
                <a:ea typeface="メイリオ" pitchFamily="50" charset="-128"/>
                <a:cs typeface="メイリオ" pitchFamily="50" charset="-128"/>
              </a:rPr>
              <a:t>2014-12-17</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p>
          <a:p>
            <a:pPr marL="0" indent="0">
              <a:buNone/>
            </a:pPr>
            <a:r>
              <a:rPr lang="ja-JP" altLang="en-US" sz="1200" dirty="0" smtClean="0">
                <a:latin typeface="メイリオ" pitchFamily="50" charset="-128"/>
                <a:ea typeface="メイリオ" pitchFamily="50" charset="-128"/>
                <a:cs typeface="メイリオ" pitchFamily="50" charset="-128"/>
              </a:rPr>
              <a:t>コトバンク</a:t>
            </a:r>
            <a:r>
              <a:rPr lang="en-US" altLang="ja-JP" sz="1200" dirty="0" smtClean="0">
                <a:latin typeface="メイリオ" pitchFamily="50" charset="-128"/>
                <a:ea typeface="メイリオ" pitchFamily="50" charset="-128"/>
                <a:cs typeface="メイリオ" pitchFamily="50" charset="-128"/>
              </a:rPr>
              <a:t>&lt; https://kotobank.jp/word/%E6%84%9F%E6%83%85%E7%A7%BB%E5%85%A5-48902 &gt;</a:t>
            </a:r>
          </a:p>
          <a:p>
            <a:pPr marL="0" indent="0">
              <a:buNone/>
            </a:pPr>
            <a:r>
              <a:rPr lang="ja-JP" altLang="en-US" sz="1200" dirty="0" smtClean="0">
                <a:latin typeface="メイリオ" pitchFamily="50" charset="-128"/>
                <a:ea typeface="メイリオ" pitchFamily="50" charset="-128"/>
                <a:cs typeface="メイリオ" pitchFamily="50" charset="-128"/>
              </a:rPr>
              <a:t>小森</a:t>
            </a:r>
            <a:r>
              <a:rPr lang="ja-JP" altLang="en-US" sz="1200" dirty="0">
                <a:latin typeface="メイリオ" pitchFamily="50" charset="-128"/>
                <a:ea typeface="メイリオ" pitchFamily="50" charset="-128"/>
                <a:cs typeface="メイリオ" pitchFamily="50" charset="-128"/>
              </a:rPr>
              <a:t>めぐみ　</a:t>
            </a:r>
            <a:r>
              <a:rPr lang="en-US" altLang="ja-JP" sz="1200" dirty="0">
                <a:latin typeface="メイリオ" pitchFamily="50" charset="-128"/>
                <a:ea typeface="メイリオ" pitchFamily="50" charset="-128"/>
                <a:cs typeface="メイリオ" pitchFamily="50" charset="-128"/>
              </a:rPr>
              <a:t>(2009)</a:t>
            </a:r>
            <a:r>
              <a:rPr lang="ja-JP" altLang="en-US" sz="1200" dirty="0">
                <a:latin typeface="メイリオ" pitchFamily="50" charset="-128"/>
                <a:ea typeface="メイリオ" pitchFamily="50" charset="-128"/>
                <a:cs typeface="メイリオ" pitchFamily="50" charset="-128"/>
              </a:rPr>
              <a:t>　「ストーリー形式の情報と広告の関係についての心理学的検討：感情移入を導く広告、邪魔する広告」</a:t>
            </a:r>
            <a:r>
              <a:rPr lang="en-US" altLang="ja-JP" sz="1200" dirty="0">
                <a:latin typeface="メイリオ" pitchFamily="50" charset="-128"/>
                <a:ea typeface="メイリオ" pitchFamily="50" charset="-128"/>
                <a:cs typeface="メイリオ" pitchFamily="50" charset="-128"/>
              </a:rPr>
              <a:t>, </a:t>
            </a:r>
            <a:r>
              <a:rPr lang="ja-JP" altLang="en-US" sz="1200" dirty="0">
                <a:latin typeface="メイリオ" pitchFamily="50" charset="-128"/>
                <a:ea typeface="メイリオ" pitchFamily="50" charset="-128"/>
                <a:cs typeface="メイリオ" pitchFamily="50" charset="-128"/>
              </a:rPr>
              <a:t>財団法人吉田秀雄記念事業財団平成</a:t>
            </a:r>
            <a:r>
              <a:rPr lang="en-US" altLang="ja-JP" sz="1200" dirty="0">
                <a:latin typeface="メイリオ" pitchFamily="50" charset="-128"/>
                <a:ea typeface="メイリオ" pitchFamily="50" charset="-128"/>
                <a:cs typeface="メイリオ" pitchFamily="50" charset="-128"/>
              </a:rPr>
              <a:t>20</a:t>
            </a:r>
            <a:r>
              <a:rPr lang="ja-JP" altLang="en-US" sz="1200" dirty="0">
                <a:latin typeface="メイリオ" pitchFamily="50" charset="-128"/>
                <a:ea typeface="メイリオ" pitchFamily="50" charset="-128"/>
                <a:cs typeface="メイリオ" pitchFamily="50" charset="-128"/>
              </a:rPr>
              <a:t>年度（第</a:t>
            </a:r>
            <a:r>
              <a:rPr lang="en-US" altLang="ja-JP" sz="1200" dirty="0">
                <a:latin typeface="メイリオ" pitchFamily="50" charset="-128"/>
                <a:ea typeface="メイリオ" pitchFamily="50" charset="-128"/>
                <a:cs typeface="メイリオ" pitchFamily="50" charset="-128"/>
              </a:rPr>
              <a:t>42</a:t>
            </a:r>
            <a:r>
              <a:rPr lang="ja-JP" altLang="en-US" sz="1200" dirty="0">
                <a:latin typeface="メイリオ" pitchFamily="50" charset="-128"/>
                <a:ea typeface="メイリオ" pitchFamily="50" charset="-128"/>
                <a:cs typeface="メイリオ" pitchFamily="50" charset="-128"/>
              </a:rPr>
              <a:t>次）</a:t>
            </a:r>
            <a:r>
              <a:rPr lang="en-US" altLang="ja-JP" sz="1200" dirty="0">
                <a:latin typeface="メイリオ" pitchFamily="50" charset="-128"/>
                <a:ea typeface="メイリオ" pitchFamily="50" charset="-128"/>
                <a:cs typeface="メイリオ" pitchFamily="50" charset="-128"/>
              </a:rPr>
              <a:t>『</a:t>
            </a:r>
            <a:r>
              <a:rPr lang="ja-JP" altLang="en-US" sz="1200" dirty="0">
                <a:latin typeface="メイリオ" pitchFamily="50" charset="-128"/>
                <a:ea typeface="メイリオ" pitchFamily="50" charset="-128"/>
                <a:cs typeface="メイリオ" pitchFamily="50" charset="-128"/>
              </a:rPr>
              <a:t>助成研究論文集（要旨）</a:t>
            </a:r>
            <a:r>
              <a:rPr lang="en-US" altLang="ja-JP" sz="1200" dirty="0">
                <a:latin typeface="メイリオ" pitchFamily="50" charset="-128"/>
                <a:ea typeface="メイリオ" pitchFamily="50" charset="-128"/>
                <a:cs typeface="メイリオ" pitchFamily="50" charset="-128"/>
              </a:rPr>
              <a:t>』, Pp.203-215.</a:t>
            </a:r>
            <a:r>
              <a:rPr lang="ja-JP" altLang="en-US" sz="1200" dirty="0">
                <a:latin typeface="メイリオ" pitchFamily="50" charset="-128"/>
                <a:ea typeface="メイリオ" pitchFamily="50" charset="-128"/>
                <a:cs typeface="メイリオ" pitchFamily="50" charset="-128"/>
              </a:rPr>
              <a:t> </a:t>
            </a:r>
            <a:endParaRPr lang="en-US" altLang="ja-JP" sz="1200" dirty="0" smtClean="0">
              <a:latin typeface="メイリオ" pitchFamily="50" charset="-128"/>
              <a:ea typeface="メイリオ" pitchFamily="50" charset="-128"/>
              <a:cs typeface="メイリオ" pitchFamily="50" charset="-128"/>
            </a:endParaRPr>
          </a:p>
          <a:p>
            <a:pPr marL="0" indent="0">
              <a:buNone/>
            </a:pPr>
            <a:endParaRPr lang="en-US" altLang="ja-JP" sz="1200" dirty="0" smtClean="0">
              <a:latin typeface="メイリオ" pitchFamily="50" charset="-128"/>
              <a:ea typeface="メイリオ" pitchFamily="50" charset="-128"/>
              <a:cs typeface="メイリオ" pitchFamily="50" charset="-128"/>
            </a:endParaRPr>
          </a:p>
          <a:p>
            <a:pPr marL="0" indent="0">
              <a:buNone/>
            </a:pPr>
            <a:r>
              <a:rPr lang="ja-JP" altLang="en-US" sz="1200" dirty="0" smtClean="0">
                <a:latin typeface="メイリオ" pitchFamily="50" charset="-128"/>
                <a:ea typeface="メイリオ" pitchFamily="50" charset="-128"/>
                <a:cs typeface="メイリオ" pitchFamily="50" charset="-128"/>
              </a:rPr>
              <a:t>下村直樹　（</a:t>
            </a:r>
            <a:r>
              <a:rPr lang="en-US" altLang="ja-JP" sz="1200" dirty="0" smtClean="0">
                <a:latin typeface="メイリオ" pitchFamily="50" charset="-128"/>
                <a:ea typeface="メイリオ" pitchFamily="50" charset="-128"/>
                <a:cs typeface="メイリオ" pitchFamily="50" charset="-128"/>
              </a:rPr>
              <a:t>2010</a:t>
            </a:r>
            <a:r>
              <a:rPr lang="ja-JP" altLang="en-US" sz="1200" dirty="0" smtClean="0">
                <a:latin typeface="メイリオ" pitchFamily="50" charset="-128"/>
                <a:ea typeface="メイリオ" pitchFamily="50" charset="-128"/>
                <a:cs typeface="メイリオ" pitchFamily="50" charset="-128"/>
              </a:rPr>
              <a:t>）　「広告と物語」</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学園論集</a:t>
            </a:r>
            <a:r>
              <a:rPr lang="en-US" altLang="ja-JP" sz="1200" dirty="0" smtClean="0">
                <a:latin typeface="メイリオ" pitchFamily="50" charset="-128"/>
                <a:ea typeface="メイリオ" pitchFamily="50" charset="-128"/>
                <a:cs typeface="メイリオ" pitchFamily="50" charset="-128"/>
              </a:rPr>
              <a:t>』(146) </a:t>
            </a:r>
            <a:r>
              <a:rPr lang="ja-JP" altLang="en-US" sz="1200" dirty="0" err="1"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p.71</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89</a:t>
            </a:r>
            <a:r>
              <a:rPr lang="ja-JP" altLang="en-US" sz="1200" dirty="0" err="1"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北海学園大学学術研究会</a:t>
            </a:r>
            <a:r>
              <a:rPr lang="en-US" altLang="ja-JP" sz="1200" dirty="0" smtClean="0">
                <a:latin typeface="メイリオ" pitchFamily="50" charset="-128"/>
                <a:ea typeface="メイリオ" pitchFamily="50" charset="-128"/>
                <a:cs typeface="メイリオ" pitchFamily="50" charset="-128"/>
              </a:rPr>
              <a:t>.</a:t>
            </a:r>
          </a:p>
          <a:p>
            <a:pPr marL="0" indent="0">
              <a:buNone/>
            </a:pPr>
            <a:r>
              <a:rPr lang="ja-JP" altLang="en-US" sz="1200" dirty="0" smtClean="0">
                <a:latin typeface="メイリオ" pitchFamily="50" charset="-128"/>
                <a:ea typeface="メイリオ" pitchFamily="50" charset="-128"/>
                <a:cs typeface="メイリオ" pitchFamily="50" charset="-128"/>
              </a:rPr>
              <a:t>下村直樹　（</a:t>
            </a:r>
            <a:r>
              <a:rPr lang="en-US" altLang="ja-JP" sz="1200" dirty="0" smtClean="0">
                <a:latin typeface="メイリオ" pitchFamily="50" charset="-128"/>
                <a:ea typeface="メイリオ" pitchFamily="50" charset="-128"/>
                <a:cs typeface="メイリオ" pitchFamily="50" charset="-128"/>
              </a:rPr>
              <a:t>2011</a:t>
            </a:r>
            <a:r>
              <a:rPr lang="ja-JP" altLang="en-US" sz="1200" dirty="0" smtClean="0">
                <a:latin typeface="メイリオ" pitchFamily="50" charset="-128"/>
                <a:ea typeface="メイリオ" pitchFamily="50" charset="-128"/>
                <a:cs typeface="メイリオ" pitchFamily="50" charset="-128"/>
              </a:rPr>
              <a:t>）　「広告における物語と感情 </a:t>
            </a:r>
            <a:r>
              <a:rPr lang="en-US" altLang="ja-JP" sz="1200" dirty="0" smtClean="0">
                <a:latin typeface="メイリオ" pitchFamily="50" charset="-128"/>
                <a:ea typeface="メイリオ" pitchFamily="50" charset="-128"/>
                <a:cs typeface="メイリオ" pitchFamily="50" charset="-128"/>
              </a:rPr>
              <a:t>: </a:t>
            </a:r>
            <a:r>
              <a:rPr lang="ja-JP" altLang="en-US" sz="1200" dirty="0" smtClean="0">
                <a:latin typeface="メイリオ" pitchFamily="50" charset="-128"/>
                <a:ea typeface="メイリオ" pitchFamily="50" charset="-128"/>
                <a:cs typeface="メイリオ" pitchFamily="50" charset="-128"/>
              </a:rPr>
              <a:t>自由回答による分析」，</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北海学園大学経営</a:t>
            </a:r>
            <a:r>
              <a:rPr lang="zh-CN" altLang="en-US" sz="1200" dirty="0" smtClean="0">
                <a:latin typeface="メイリオ" pitchFamily="50" charset="-128"/>
                <a:ea typeface="メイリオ" pitchFamily="50" charset="-128"/>
                <a:cs typeface="メイリオ" pitchFamily="50" charset="-128"/>
              </a:rPr>
              <a:t>論集</a:t>
            </a:r>
            <a:r>
              <a:rPr lang="en-US" altLang="zh-CN" sz="1200" dirty="0" smtClean="0">
                <a:latin typeface="メイリオ" pitchFamily="50" charset="-128"/>
                <a:ea typeface="メイリオ" pitchFamily="50" charset="-128"/>
                <a:cs typeface="メイリオ" pitchFamily="50" charset="-128"/>
              </a:rPr>
              <a:t>』9(2)</a:t>
            </a:r>
            <a:r>
              <a:rPr lang="zh-CN" altLang="en-US" sz="1200" dirty="0" smtClean="0">
                <a:latin typeface="メイリオ" pitchFamily="50" charset="-128"/>
                <a:ea typeface="メイリオ" pitchFamily="50" charset="-128"/>
                <a:cs typeface="メイリオ" pitchFamily="50" charset="-128"/>
              </a:rPr>
              <a:t>，</a:t>
            </a:r>
            <a:r>
              <a:rPr lang="en-US" altLang="zh-CN" sz="1200" dirty="0" smtClean="0">
                <a:latin typeface="メイリオ" pitchFamily="50" charset="-128"/>
                <a:ea typeface="メイリオ" pitchFamily="50" charset="-128"/>
                <a:cs typeface="メイリオ" pitchFamily="50" charset="-128"/>
              </a:rPr>
              <a:t>p.35-54</a:t>
            </a:r>
            <a:r>
              <a:rPr lang="zh-CN" altLang="en-US" sz="1200" dirty="0" smtClean="0">
                <a:latin typeface="メイリオ" pitchFamily="50" charset="-128"/>
                <a:ea typeface="メイリオ" pitchFamily="50" charset="-128"/>
                <a:cs typeface="メイリオ" pitchFamily="50" charset="-128"/>
              </a:rPr>
              <a:t>，北海学園大学経営学会</a:t>
            </a:r>
            <a:r>
              <a:rPr lang="en-US" altLang="zh-CN" sz="1200" dirty="0" smtClean="0">
                <a:latin typeface="メイリオ" pitchFamily="50" charset="-128"/>
                <a:ea typeface="メイリオ" pitchFamily="50" charset="-128"/>
                <a:cs typeface="メイリオ" pitchFamily="50" charset="-128"/>
              </a:rPr>
              <a:t>.</a:t>
            </a:r>
          </a:p>
          <a:p>
            <a:pPr marL="0" indent="0">
              <a:buNone/>
            </a:pPr>
            <a:r>
              <a:rPr lang="ja-JP" altLang="en-US" sz="1200" dirty="0" smtClean="0">
                <a:latin typeface="メイリオ" pitchFamily="50" charset="-128"/>
                <a:ea typeface="メイリオ" pitchFamily="50" charset="-128"/>
                <a:cs typeface="メイリオ" pitchFamily="50" charset="-128"/>
              </a:rPr>
              <a:t>下村直樹　（</a:t>
            </a:r>
            <a:r>
              <a:rPr lang="en-US" altLang="ja-JP" sz="1200" dirty="0" smtClean="0">
                <a:latin typeface="メイリオ" pitchFamily="50" charset="-128"/>
                <a:ea typeface="メイリオ" pitchFamily="50" charset="-128"/>
                <a:cs typeface="メイリオ" pitchFamily="50" charset="-128"/>
              </a:rPr>
              <a:t>2013</a:t>
            </a:r>
            <a:r>
              <a:rPr lang="ja-JP" altLang="en-US" sz="1200" dirty="0" smtClean="0">
                <a:latin typeface="メイリオ" pitchFamily="50" charset="-128"/>
                <a:ea typeface="メイリオ" pitchFamily="50" charset="-128"/>
                <a:cs typeface="メイリオ" pitchFamily="50" charset="-128"/>
              </a:rPr>
              <a:t>） 　「物語</a:t>
            </a:r>
            <a:r>
              <a:rPr lang="ja-JP" altLang="en-US" sz="1200" dirty="0">
                <a:latin typeface="メイリオ" pitchFamily="50" charset="-128"/>
                <a:ea typeface="メイリオ" pitchFamily="50" charset="-128"/>
                <a:cs typeface="メイリオ" pitchFamily="50" charset="-128"/>
              </a:rPr>
              <a:t>広告における共感の効果</a:t>
            </a:r>
            <a:r>
              <a:rPr lang="ja-JP" altLang="en-US" sz="1200" dirty="0" err="1">
                <a:latin typeface="メイリオ" pitchFamily="50" charset="-128"/>
                <a:ea typeface="メイリオ" pitchFamily="50" charset="-128"/>
                <a:cs typeface="メイリオ" pitchFamily="50" charset="-128"/>
              </a:rPr>
              <a:t>ー</a:t>
            </a:r>
            <a:r>
              <a:rPr lang="ja-JP" altLang="en-US" sz="1200" dirty="0">
                <a:latin typeface="メイリオ" pitchFamily="50" charset="-128"/>
                <a:ea typeface="メイリオ" pitchFamily="50" charset="-128"/>
                <a:cs typeface="メイリオ" pitchFamily="50" charset="-128"/>
              </a:rPr>
              <a:t>さらには，</a:t>
            </a:r>
            <a:r>
              <a:rPr lang="en-US" altLang="ja-JP" sz="1200" dirty="0" err="1">
                <a:latin typeface="メイリオ" pitchFamily="50" charset="-128"/>
                <a:ea typeface="メイリオ" pitchFamily="50" charset="-128"/>
                <a:cs typeface="メイリオ" pitchFamily="50" charset="-128"/>
              </a:rPr>
              <a:t>Aad</a:t>
            </a:r>
            <a:r>
              <a:rPr lang="ja-JP" altLang="en-US" sz="1200" dirty="0" err="1">
                <a:latin typeface="メイリオ" pitchFamily="50" charset="-128"/>
                <a:ea typeface="メイリオ" pitchFamily="50" charset="-128"/>
                <a:cs typeface="メイリオ" pitchFamily="50" charset="-128"/>
              </a:rPr>
              <a:t>，</a:t>
            </a:r>
            <a:r>
              <a:rPr lang="en-US" altLang="ja-JP" sz="1200" dirty="0" err="1">
                <a:latin typeface="メイリオ" pitchFamily="50" charset="-128"/>
                <a:ea typeface="メイリオ" pitchFamily="50" charset="-128"/>
                <a:cs typeface="メイリオ" pitchFamily="50" charset="-128"/>
              </a:rPr>
              <a:t>Ab</a:t>
            </a:r>
            <a:r>
              <a:rPr lang="ja-JP" altLang="en-US" sz="1200" dirty="0" smtClean="0">
                <a:latin typeface="メイリオ" pitchFamily="50" charset="-128"/>
                <a:ea typeface="メイリオ" pitchFamily="50" charset="-128"/>
                <a:cs typeface="メイリオ" pitchFamily="50" charset="-128"/>
              </a:rPr>
              <a:t>へー」，</a:t>
            </a:r>
            <a:r>
              <a:rPr lang="en-US" altLang="ja-JP" sz="1200" dirty="0" smtClean="0">
                <a:latin typeface="メイリオ" pitchFamily="50" charset="-128"/>
                <a:ea typeface="メイリオ" pitchFamily="50" charset="-128"/>
                <a:cs typeface="メイリオ" pitchFamily="50" charset="-128"/>
              </a:rPr>
              <a:t>『</a:t>
            </a:r>
            <a:r>
              <a:rPr lang="zh-CN" altLang="en-US" sz="1200" dirty="0" smtClean="0">
                <a:latin typeface="メイリオ" pitchFamily="50" charset="-128"/>
                <a:ea typeface="メイリオ" pitchFamily="50" charset="-128"/>
                <a:cs typeface="メイリオ" pitchFamily="50" charset="-128"/>
              </a:rPr>
              <a:t>北海学園大学経営論集</a:t>
            </a:r>
            <a:r>
              <a:rPr lang="en-US" altLang="ja-JP" sz="1200" dirty="0" smtClean="0">
                <a:latin typeface="メイリオ" pitchFamily="50" charset="-128"/>
                <a:ea typeface="メイリオ" pitchFamily="50" charset="-128"/>
                <a:cs typeface="メイリオ" pitchFamily="50" charset="-128"/>
              </a:rPr>
              <a:t>』</a:t>
            </a:r>
            <a:r>
              <a:rPr lang="en-US" altLang="zh-CN" sz="1200" dirty="0" smtClean="0">
                <a:latin typeface="メイリオ" pitchFamily="50" charset="-128"/>
                <a:ea typeface="メイリオ" pitchFamily="50" charset="-128"/>
                <a:cs typeface="メイリオ" pitchFamily="50" charset="-128"/>
              </a:rPr>
              <a:t>11(1)</a:t>
            </a:r>
            <a:r>
              <a:rPr lang="ja-JP" altLang="en-US" sz="1200" dirty="0" err="1" smtClean="0">
                <a:latin typeface="メイリオ" pitchFamily="50" charset="-128"/>
                <a:ea typeface="メイリオ" pitchFamily="50" charset="-128"/>
                <a:cs typeface="メイリオ" pitchFamily="50" charset="-128"/>
              </a:rPr>
              <a:t>，</a:t>
            </a:r>
            <a:r>
              <a:rPr lang="en-US" altLang="zh-CN" sz="1200" dirty="0" smtClean="0">
                <a:latin typeface="メイリオ" pitchFamily="50" charset="-128"/>
                <a:ea typeface="メイリオ" pitchFamily="50" charset="-128"/>
                <a:cs typeface="メイリオ" pitchFamily="50" charset="-128"/>
              </a:rPr>
              <a:t>p.57-70</a:t>
            </a:r>
            <a:r>
              <a:rPr lang="ja-JP" altLang="en-US" sz="1200" dirty="0" err="1"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北海学園大学経営学会</a:t>
            </a:r>
            <a:r>
              <a:rPr lang="en-US" altLang="ja-JP" sz="1200" dirty="0" smtClean="0">
                <a:latin typeface="メイリオ" pitchFamily="50" charset="-128"/>
                <a:ea typeface="メイリオ" pitchFamily="50" charset="-128"/>
                <a:cs typeface="メイリオ" pitchFamily="50" charset="-128"/>
              </a:rPr>
              <a:t>.</a:t>
            </a:r>
          </a:p>
          <a:p>
            <a:pPr marL="0" indent="0">
              <a:buNone/>
            </a:pPr>
            <a:r>
              <a:rPr lang="ja-JP" altLang="en-US" sz="1200" dirty="0" smtClean="0">
                <a:latin typeface="メイリオ" pitchFamily="50" charset="-128"/>
                <a:ea typeface="メイリオ" pitchFamily="50" charset="-128"/>
                <a:cs typeface="メイリオ" pitchFamily="50" charset="-128"/>
              </a:rPr>
              <a:t>「日本の広告費」，（</a:t>
            </a:r>
            <a:r>
              <a:rPr lang="en-US" altLang="ja-JP" sz="1200" dirty="0" smtClean="0">
                <a:latin typeface="メイリオ" pitchFamily="50" charset="-128"/>
                <a:ea typeface="メイリオ" pitchFamily="50" charset="-128"/>
                <a:cs typeface="メイリオ" pitchFamily="50" charset="-128"/>
              </a:rPr>
              <a:t>2013</a:t>
            </a:r>
            <a:r>
              <a:rPr lang="ja-JP" altLang="en-US" sz="1200" dirty="0" smtClean="0">
                <a:latin typeface="メイリオ" pitchFamily="50" charset="-128"/>
                <a:ea typeface="メイリオ" pitchFamily="50" charset="-128"/>
                <a:cs typeface="メイリオ" pitchFamily="50" charset="-128"/>
              </a:rPr>
              <a:t>），電通</a:t>
            </a:r>
            <a:r>
              <a:rPr lang="en-US" altLang="ja-JP" sz="1200" dirty="0" smtClean="0">
                <a:latin typeface="メイリオ" pitchFamily="50" charset="-128"/>
                <a:ea typeface="メイリオ" pitchFamily="50" charset="-128"/>
                <a:cs typeface="メイリオ" pitchFamily="50" charset="-128"/>
              </a:rPr>
              <a:t>.</a:t>
            </a:r>
          </a:p>
          <a:p>
            <a:pPr marL="0" indent="0">
              <a:buNone/>
            </a:pPr>
            <a:r>
              <a:rPr lang="en-US" altLang="ja-JP" sz="1200" dirty="0" smtClean="0">
                <a:latin typeface="メイリオ" pitchFamily="50" charset="-128"/>
                <a:ea typeface="メイリオ" pitchFamily="50" charset="-128"/>
                <a:cs typeface="メイリオ" pitchFamily="50" charset="-128"/>
              </a:rPr>
              <a:t>&lt;http://www.dentsu.co.jp/news/release/2014/pdf/2014014-0220.pdf&gt;</a:t>
            </a:r>
          </a:p>
          <a:p>
            <a:pPr marL="0" indent="0">
              <a:buNone/>
            </a:pPr>
            <a:r>
              <a:rPr lang="ja-JP" altLang="en-US" sz="1200" dirty="0" smtClean="0">
                <a:latin typeface="メイリオ" pitchFamily="50" charset="-128"/>
                <a:ea typeface="メイリオ" pitchFamily="50" charset="-128"/>
                <a:cs typeface="メイリオ" pitchFamily="50" charset="-128"/>
              </a:rPr>
              <a:t>平野日出木　（</a:t>
            </a:r>
            <a:r>
              <a:rPr lang="en-US" altLang="ja-JP" sz="1200" dirty="0" smtClean="0">
                <a:latin typeface="メイリオ" pitchFamily="50" charset="-128"/>
                <a:ea typeface="メイリオ" pitchFamily="50" charset="-128"/>
                <a:cs typeface="メイリオ" pitchFamily="50" charset="-128"/>
              </a:rPr>
              <a:t>2007</a:t>
            </a:r>
            <a:r>
              <a:rPr lang="ja-JP" altLang="en-US" sz="1200" dirty="0" smtClean="0">
                <a:latin typeface="メイリオ" pitchFamily="50" charset="-128"/>
                <a:ea typeface="メイリオ" pitchFamily="50" charset="-128"/>
                <a:cs typeface="メイリオ" pitchFamily="50" charset="-128"/>
              </a:rPr>
              <a:t>）　「物語を発掘し、効果的に表現する語り部的役割を後方が担う」，</a:t>
            </a:r>
            <a:r>
              <a:rPr lang="en-US" altLang="ja-JP" sz="1200" dirty="0" smtClean="0">
                <a:latin typeface="メイリオ" pitchFamily="50" charset="-128"/>
                <a:ea typeface="メイリオ" pitchFamily="50" charset="-128"/>
                <a:cs typeface="メイリオ" pitchFamily="50" charset="-128"/>
              </a:rPr>
              <a:t>『</a:t>
            </a:r>
            <a:r>
              <a:rPr lang="ja-JP" altLang="en-US" sz="1200" dirty="0" smtClean="0">
                <a:latin typeface="メイリオ" pitchFamily="50" charset="-128"/>
                <a:ea typeface="メイリオ" pitchFamily="50" charset="-128"/>
                <a:cs typeface="メイリオ" pitchFamily="50" charset="-128"/>
              </a:rPr>
              <a:t>目黒発</a:t>
            </a:r>
            <a:r>
              <a:rPr lang="en-US" altLang="ja-JP" sz="1200" dirty="0" smtClean="0">
                <a:latin typeface="メイリオ" pitchFamily="50" charset="-128"/>
                <a:ea typeface="メイリオ" pitchFamily="50" charset="-128"/>
                <a:cs typeface="メイリオ" pitchFamily="50" charset="-128"/>
              </a:rPr>
              <a:t>』</a:t>
            </a:r>
            <a:r>
              <a:rPr lang="en-US" altLang="zh-CN" sz="1200" dirty="0" smtClean="0">
                <a:latin typeface="メイリオ" pitchFamily="50" charset="-128"/>
                <a:ea typeface="メイリオ" pitchFamily="50" charset="-128"/>
                <a:cs typeface="メイリオ" pitchFamily="50" charset="-128"/>
              </a:rPr>
              <a:t>https://www.ntt-ad.co.jp/research_publication/publication/megurohatsu/sr_08.html&gt;</a:t>
            </a:r>
          </a:p>
          <a:p>
            <a:pPr marL="0" indent="0">
              <a:buNone/>
            </a:pPr>
            <a:r>
              <a:rPr lang="ja-JP" altLang="en-US" sz="1200" dirty="0" smtClean="0">
                <a:latin typeface="メイリオ" pitchFamily="50" charset="-128"/>
                <a:ea typeface="メイリオ" pitchFamily="50" charset="-128"/>
                <a:cs typeface="メイリオ" pitchFamily="50" charset="-128"/>
              </a:rPr>
              <a:t>（参照</a:t>
            </a:r>
            <a:r>
              <a:rPr lang="en-US" altLang="ja-JP" sz="1200" dirty="0" smtClean="0">
                <a:latin typeface="メイリオ" pitchFamily="50" charset="-128"/>
                <a:ea typeface="メイリオ" pitchFamily="50" charset="-128"/>
                <a:cs typeface="メイリオ" pitchFamily="50" charset="-128"/>
              </a:rPr>
              <a:t>2014-12-17</a:t>
            </a:r>
            <a:r>
              <a:rPr lang="ja-JP" altLang="en-US" sz="1200" dirty="0" smtClean="0">
                <a:latin typeface="メイリオ" pitchFamily="50" charset="-128"/>
                <a:ea typeface="メイリオ" pitchFamily="50" charset="-128"/>
                <a:cs typeface="メイリオ" pitchFamily="50" charset="-128"/>
              </a:rPr>
              <a:t>）</a:t>
            </a:r>
            <a:r>
              <a:rPr lang="en-US" altLang="ja-JP" sz="1200" dirty="0" smtClean="0">
                <a:latin typeface="メイリオ" pitchFamily="50" charset="-128"/>
                <a:ea typeface="メイリオ" pitchFamily="50" charset="-128"/>
                <a:cs typeface="メイリオ" pitchFamily="50" charset="-128"/>
              </a:rPr>
              <a:t>.</a:t>
            </a:r>
          </a:p>
          <a:p>
            <a:pPr marL="0" indent="0">
              <a:buNone/>
            </a:pPr>
            <a:endParaRPr lang="en-US" altLang="ja-JP" sz="1800" dirty="0" smtClean="0"/>
          </a:p>
        </p:txBody>
      </p:sp>
    </p:spTree>
    <p:extLst>
      <p:ext uri="{BB962C8B-B14F-4D97-AF65-F5344CB8AC3E}">
        <p14:creationId xmlns:p14="http://schemas.microsoft.com/office/powerpoint/2010/main" val="7875837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6</a:t>
            </a:fld>
            <a:endParaRPr lang="ja-JP" altLang="en-US" dirty="0">
              <a:solidFill>
                <a:prstClr val="black">
                  <a:tint val="75000"/>
                </a:prstClr>
              </a:solidFill>
            </a:endParaRPr>
          </a:p>
        </p:txBody>
      </p:sp>
      <p:sp>
        <p:nvSpPr>
          <p:cNvPr id="8" name="正方形/長方形 7"/>
          <p:cNvSpPr/>
          <p:nvPr/>
        </p:nvSpPr>
        <p:spPr>
          <a:xfrm>
            <a:off x="3275856" y="1844824"/>
            <a:ext cx="2376264" cy="648072"/>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2400" dirty="0"/>
          </a:p>
          <a:p>
            <a:pPr algn="ctr"/>
            <a:r>
              <a:rPr lang="ja-JP" altLang="en-US" sz="2400" dirty="0" smtClean="0">
                <a:solidFill>
                  <a:schemeClr val="tx1"/>
                </a:solidFill>
              </a:rPr>
              <a:t>物語</a:t>
            </a:r>
            <a:r>
              <a:rPr lang="ja-JP" altLang="en-US" sz="2400" dirty="0">
                <a:solidFill>
                  <a:schemeClr val="tx1"/>
                </a:solidFill>
              </a:rPr>
              <a:t>広告の定義</a:t>
            </a:r>
            <a:endParaRPr lang="en-US" altLang="ja-JP" sz="2400" dirty="0">
              <a:solidFill>
                <a:schemeClr val="tx1"/>
              </a:solidFill>
            </a:endParaRPr>
          </a:p>
          <a:p>
            <a:pPr algn="ctr"/>
            <a:endParaRPr kumimoji="1" lang="ja-JP" altLang="en-US" dirty="0"/>
          </a:p>
        </p:txBody>
      </p:sp>
      <p:sp>
        <p:nvSpPr>
          <p:cNvPr id="9" name="テキスト ボックス 8"/>
          <p:cNvSpPr txBox="1"/>
          <p:nvPr/>
        </p:nvSpPr>
        <p:spPr>
          <a:xfrm>
            <a:off x="251521" y="1556792"/>
            <a:ext cx="8568952" cy="4585871"/>
          </a:xfrm>
          <a:prstGeom prst="rect">
            <a:avLst/>
          </a:prstGeom>
          <a:solidFill>
            <a:schemeClr val="bg1"/>
          </a:solidFill>
          <a:ln w="57150">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endParaRPr lang="en-US" altLang="ja-JP" sz="2800" dirty="0" smtClean="0"/>
          </a:p>
          <a:p>
            <a:r>
              <a:rPr lang="ja-JP" altLang="en-US" sz="2800" dirty="0"/>
              <a:t>　</a:t>
            </a:r>
            <a:r>
              <a:rPr lang="ja-JP" altLang="en-US" sz="2800" dirty="0" smtClean="0"/>
              <a:t>　　　</a:t>
            </a:r>
            <a:endParaRPr lang="en-US" altLang="ja-JP" sz="2800" dirty="0" smtClean="0"/>
          </a:p>
          <a:p>
            <a:r>
              <a:rPr lang="ja-JP" altLang="en-US" sz="2800" dirty="0"/>
              <a:t>　</a:t>
            </a:r>
            <a:r>
              <a:rPr lang="ja-JP" altLang="en-US" sz="2800" dirty="0" smtClean="0">
                <a:latin typeface="メイリオ" pitchFamily="50" charset="-128"/>
                <a:ea typeface="メイリオ" pitchFamily="50" charset="-128"/>
                <a:cs typeface="メイリオ" pitchFamily="50" charset="-128"/>
              </a:rPr>
              <a:t>表現</a:t>
            </a:r>
            <a:r>
              <a:rPr lang="ja-JP" altLang="en-US" sz="2800" dirty="0">
                <a:latin typeface="メイリオ" pitchFamily="50" charset="-128"/>
                <a:ea typeface="メイリオ" pitchFamily="50" charset="-128"/>
                <a:cs typeface="メイリオ" pitchFamily="50" charset="-128"/>
              </a:rPr>
              <a:t>方法の１つと</a:t>
            </a:r>
            <a:r>
              <a:rPr lang="ja-JP" altLang="en-US" sz="2800" dirty="0" smtClean="0">
                <a:latin typeface="メイリオ" pitchFamily="50" charset="-128"/>
                <a:ea typeface="メイリオ" pitchFamily="50" charset="-128"/>
                <a:cs typeface="メイリオ" pitchFamily="50" charset="-128"/>
              </a:rPr>
              <a:t>して広告</a:t>
            </a:r>
            <a:r>
              <a:rPr lang="ja-JP" altLang="en-US" sz="2800" dirty="0">
                <a:latin typeface="メイリオ" pitchFamily="50" charset="-128"/>
                <a:ea typeface="メイリオ" pitchFamily="50" charset="-128"/>
                <a:cs typeface="メイリオ" pitchFamily="50" charset="-128"/>
              </a:rPr>
              <a:t>で物語を用いた</a:t>
            </a:r>
            <a:r>
              <a:rPr lang="ja-JP" altLang="en-US" sz="2800" dirty="0" smtClean="0">
                <a:latin typeface="メイリオ" pitchFamily="50" charset="-128"/>
                <a:ea typeface="メイリオ" pitchFamily="50" charset="-128"/>
                <a:cs typeface="メイリオ" pitchFamily="50" charset="-128"/>
              </a:rPr>
              <a:t>もの</a:t>
            </a:r>
            <a:endParaRPr lang="en-US" altLang="ja-JP" sz="2800" dirty="0">
              <a:latin typeface="メイリオ" pitchFamily="50" charset="-128"/>
              <a:ea typeface="メイリオ" pitchFamily="50" charset="-128"/>
              <a:cs typeface="メイリオ" pitchFamily="50" charset="-128"/>
            </a:endParaRPr>
          </a:p>
          <a:p>
            <a:pPr algn="r"/>
            <a:r>
              <a:rPr lang="ja-JP" altLang="en-US" sz="2400" dirty="0" smtClean="0">
                <a:latin typeface="メイリオ" pitchFamily="50" charset="-128"/>
                <a:ea typeface="メイリオ" pitchFamily="50" charset="-128"/>
                <a:cs typeface="メイリオ" pitchFamily="50" charset="-128"/>
              </a:rPr>
              <a:t>　　　　　　　　　　　　　　　　　　　　　　　　　</a:t>
            </a:r>
            <a:endParaRPr lang="en-US" altLang="ja-JP" sz="2400" dirty="0" smtClean="0">
              <a:latin typeface="メイリオ" pitchFamily="50" charset="-128"/>
              <a:ea typeface="メイリオ" pitchFamily="50" charset="-128"/>
              <a:cs typeface="メイリオ" pitchFamily="50" charset="-128"/>
            </a:endParaRPr>
          </a:p>
          <a:p>
            <a:pPr algn="r"/>
            <a:r>
              <a:rPr lang="ja-JP" altLang="en-US" sz="1400" dirty="0" smtClean="0">
                <a:latin typeface="メイリオ" pitchFamily="50" charset="-128"/>
                <a:ea typeface="メイリオ" pitchFamily="50" charset="-128"/>
                <a:cs typeface="メイリオ" pitchFamily="50" charset="-128"/>
              </a:rPr>
              <a:t>下村</a:t>
            </a:r>
            <a:r>
              <a:rPr lang="ja-JP" altLang="en-US" sz="1400" dirty="0">
                <a:latin typeface="メイリオ" pitchFamily="50" charset="-128"/>
                <a:ea typeface="メイリオ" pitchFamily="50" charset="-128"/>
                <a:cs typeface="メイリオ" pitchFamily="50" charset="-128"/>
              </a:rPr>
              <a:t>　</a:t>
            </a:r>
            <a:r>
              <a:rPr lang="ja-JP" altLang="en-US" sz="1400" dirty="0" smtClean="0">
                <a:latin typeface="メイリオ" pitchFamily="50" charset="-128"/>
                <a:ea typeface="メイリオ" pitchFamily="50" charset="-128"/>
                <a:cs typeface="メイリオ" pitchFamily="50" charset="-128"/>
              </a:rPr>
              <a:t>（</a:t>
            </a:r>
            <a:r>
              <a:rPr lang="en-US" altLang="ja-JP" sz="1400" dirty="0" smtClean="0">
                <a:latin typeface="メイリオ" pitchFamily="50" charset="-128"/>
                <a:ea typeface="メイリオ" pitchFamily="50" charset="-128"/>
                <a:cs typeface="メイリオ" pitchFamily="50" charset="-128"/>
              </a:rPr>
              <a:t>2011</a:t>
            </a:r>
            <a:r>
              <a:rPr lang="ja-JP" altLang="en-US" sz="1400" dirty="0" smtClean="0">
                <a:latin typeface="メイリオ" pitchFamily="50" charset="-128"/>
                <a:ea typeface="メイリオ" pitchFamily="50" charset="-128"/>
                <a:cs typeface="メイリオ" pitchFamily="50" charset="-128"/>
              </a:rPr>
              <a:t>）</a:t>
            </a:r>
            <a:endParaRPr lang="en-US" altLang="ja-JP" sz="1400" dirty="0">
              <a:latin typeface="メイリオ" pitchFamily="50" charset="-128"/>
              <a:ea typeface="メイリオ" pitchFamily="50" charset="-128"/>
              <a:cs typeface="メイリオ" pitchFamily="50" charset="-128"/>
            </a:endParaRPr>
          </a:p>
          <a:p>
            <a:pPr algn="ctr"/>
            <a:endParaRPr lang="en-US" altLang="ja-JP" sz="2400" dirty="0" smtClean="0">
              <a:latin typeface="メイリオ" pitchFamily="50" charset="-128"/>
              <a:ea typeface="メイリオ" pitchFamily="50" charset="-128"/>
              <a:cs typeface="メイリオ" pitchFamily="50" charset="-128"/>
            </a:endParaRPr>
          </a:p>
          <a:p>
            <a:pPr algn="ctr"/>
            <a:endParaRPr lang="en-US" altLang="ja-JP" sz="2400" dirty="0">
              <a:latin typeface="メイリオ" pitchFamily="50" charset="-128"/>
              <a:ea typeface="メイリオ" pitchFamily="50" charset="-128"/>
              <a:cs typeface="メイリオ" pitchFamily="50" charset="-128"/>
            </a:endParaRPr>
          </a:p>
          <a:p>
            <a:pPr algn="ctr"/>
            <a:endParaRPr lang="en-US" altLang="ja-JP" sz="2400" dirty="0" smtClean="0">
              <a:latin typeface="メイリオ" pitchFamily="50" charset="-128"/>
              <a:ea typeface="メイリオ" pitchFamily="50" charset="-128"/>
              <a:cs typeface="メイリオ" pitchFamily="50" charset="-128"/>
            </a:endParaRPr>
          </a:p>
          <a:p>
            <a:pPr algn="ctr"/>
            <a:endParaRPr lang="en-US" altLang="ja-JP" sz="2400" dirty="0"/>
          </a:p>
          <a:p>
            <a:pPr algn="ctr"/>
            <a:endParaRPr lang="en-US" altLang="ja-JP" sz="2400" dirty="0" smtClean="0"/>
          </a:p>
          <a:p>
            <a:pPr algn="ctr"/>
            <a:endParaRPr lang="en-US" altLang="ja-JP" sz="2400" dirty="0"/>
          </a:p>
          <a:p>
            <a:pPr algn="ctr"/>
            <a:endParaRPr lang="en-US" altLang="ja-JP" sz="2400" dirty="0"/>
          </a:p>
        </p:txBody>
      </p:sp>
      <p:sp>
        <p:nvSpPr>
          <p:cNvPr id="15" name="テキスト ボックス 14"/>
          <p:cNvSpPr txBox="1"/>
          <p:nvPr/>
        </p:nvSpPr>
        <p:spPr>
          <a:xfrm>
            <a:off x="467544" y="4569901"/>
            <a:ext cx="8208912" cy="923330"/>
          </a:xfrm>
          <a:prstGeom prst="rect">
            <a:avLst/>
          </a:prstGeom>
          <a:noFill/>
          <a:ln w="28575">
            <a:solidFill>
              <a:schemeClr val="tx1"/>
            </a:solidFill>
            <a:prstDash val="dash"/>
          </a:ln>
        </p:spPr>
        <p:txBody>
          <a:bodyPr wrap="square" rtlCol="0">
            <a:spAutoFit/>
          </a:bodyPr>
          <a:lstStyle/>
          <a:p>
            <a:endParaRPr lang="en-US" altLang="ja-JP" dirty="0" smtClean="0">
              <a:solidFill>
                <a:prstClr val="black"/>
              </a:solidFill>
              <a:latin typeface="メイリオ" panose="020B0604030504040204" pitchFamily="50" charset="-128"/>
              <a:ea typeface="メイリオ" panose="020B0604030504040204" pitchFamily="50" charset="-128"/>
            </a:endParaRPr>
          </a:p>
          <a:p>
            <a:r>
              <a:rPr lang="ja-JP" altLang="en-US" dirty="0" smtClean="0">
                <a:solidFill>
                  <a:prstClr val="black"/>
                </a:solidFill>
                <a:latin typeface="メイリオ" panose="020B0604030504040204" pitchFamily="50" charset="-128"/>
                <a:ea typeface="メイリオ" panose="020B0604030504040204" pitchFamily="50" charset="-128"/>
              </a:rPr>
              <a:t>物語の定義</a:t>
            </a:r>
            <a:r>
              <a:rPr lang="ja-JP" altLang="en-US" dirty="0">
                <a:solidFill>
                  <a:prstClr val="black"/>
                </a:solidFill>
                <a:latin typeface="メイリオ" panose="020B0604030504040204" pitchFamily="50" charset="-128"/>
                <a:ea typeface="メイリオ" panose="020B0604030504040204" pitchFamily="50" charset="-128"/>
              </a:rPr>
              <a:t>：</a:t>
            </a:r>
            <a:r>
              <a:rPr lang="ja-JP" altLang="en-US" dirty="0" smtClean="0">
                <a:solidFill>
                  <a:prstClr val="black"/>
                </a:solidFill>
                <a:latin typeface="メイリオ" panose="020B0604030504040204" pitchFamily="50" charset="-128"/>
                <a:ea typeface="メイリオ" panose="020B0604030504040204" pitchFamily="50" charset="-128"/>
              </a:rPr>
              <a:t>ある</a:t>
            </a:r>
            <a:r>
              <a:rPr lang="ja-JP" altLang="en-US" dirty="0">
                <a:solidFill>
                  <a:prstClr val="black"/>
                </a:solidFill>
                <a:latin typeface="メイリオ" panose="020B0604030504040204" pitchFamily="50" charset="-128"/>
                <a:ea typeface="メイリオ" panose="020B0604030504040204" pitchFamily="50" charset="-128"/>
              </a:rPr>
              <a:t>出来事・時間経過による登場人物の変化を語ったもの</a:t>
            </a:r>
            <a:r>
              <a:rPr lang="ja-JP" altLang="en-US" sz="1600" dirty="0">
                <a:solidFill>
                  <a:prstClr val="black"/>
                </a:solidFill>
                <a:latin typeface="メイリオ" panose="020B0604030504040204" pitchFamily="50" charset="-128"/>
                <a:ea typeface="メイリオ" panose="020B0604030504040204" pitchFamily="50" charset="-128"/>
              </a:rPr>
              <a:t>　</a:t>
            </a:r>
            <a:r>
              <a:rPr lang="ja-JP" altLang="en-US" dirty="0">
                <a:solidFill>
                  <a:prstClr val="black"/>
                </a:solidFill>
                <a:latin typeface="メイリオ" panose="020B0604030504040204" pitchFamily="50" charset="-128"/>
                <a:ea typeface="メイリオ" panose="020B0604030504040204" pitchFamily="50" charset="-128"/>
              </a:rPr>
              <a:t>　　　　　　　　　　</a:t>
            </a:r>
            <a:endParaRPr lang="en-US" altLang="ja-JP" dirty="0">
              <a:solidFill>
                <a:prstClr val="black"/>
              </a:solidFill>
              <a:latin typeface="メイリオ" panose="020B0604030504040204" pitchFamily="50" charset="-128"/>
              <a:ea typeface="メイリオ" panose="020B0604030504040204" pitchFamily="50" charset="-128"/>
            </a:endParaRPr>
          </a:p>
          <a:p>
            <a:pPr algn="ctr"/>
            <a:r>
              <a:rPr lang="ja-JP" altLang="en-US" dirty="0">
                <a:solidFill>
                  <a:prstClr val="black"/>
                </a:solidFill>
                <a:latin typeface="メイリオ" panose="020B0604030504040204" pitchFamily="50" charset="-128"/>
                <a:ea typeface="メイリオ" panose="020B0604030504040204" pitchFamily="50" charset="-128"/>
              </a:rPr>
              <a:t>　　</a:t>
            </a:r>
            <a:r>
              <a:rPr lang="ja-JP" altLang="en-US" dirty="0" smtClean="0">
                <a:solidFill>
                  <a:prstClr val="black"/>
                </a:solidFill>
                <a:latin typeface="メイリオ" panose="020B0604030504040204" pitchFamily="50" charset="-128"/>
                <a:ea typeface="メイリオ" panose="020B0604030504040204" pitchFamily="50" charset="-128"/>
              </a:rPr>
              <a:t>　　　　　　　　　　　　　　　　　　　　　　　　　　</a:t>
            </a:r>
            <a:r>
              <a:rPr lang="ja-JP" altLang="en-US" sz="1400" dirty="0" smtClean="0">
                <a:solidFill>
                  <a:prstClr val="black"/>
                </a:solidFill>
                <a:latin typeface="メイリオ" panose="020B0604030504040204" pitchFamily="50" charset="-128"/>
                <a:ea typeface="メイリオ" panose="020B0604030504040204" pitchFamily="50" charset="-128"/>
              </a:rPr>
              <a:t>下村</a:t>
            </a:r>
            <a:r>
              <a:rPr lang="ja-JP" altLang="en-US" sz="1400" dirty="0">
                <a:solidFill>
                  <a:prstClr val="black"/>
                </a:solidFill>
                <a:latin typeface="メイリオ" panose="020B0604030504040204" pitchFamily="50" charset="-128"/>
                <a:ea typeface="メイリオ" panose="020B0604030504040204" pitchFamily="50" charset="-128"/>
              </a:rPr>
              <a:t>　</a:t>
            </a:r>
            <a:r>
              <a:rPr lang="ja-JP" altLang="en-US" sz="1400" dirty="0" smtClean="0">
                <a:solidFill>
                  <a:prstClr val="black"/>
                </a:solidFill>
                <a:latin typeface="メイリオ" panose="020B0604030504040204" pitchFamily="50" charset="-128"/>
                <a:ea typeface="メイリオ" panose="020B0604030504040204" pitchFamily="50" charset="-128"/>
              </a:rPr>
              <a:t>（</a:t>
            </a:r>
            <a:r>
              <a:rPr lang="en-US" altLang="ja-JP" sz="1400" dirty="0" smtClean="0">
                <a:solidFill>
                  <a:prstClr val="black"/>
                </a:solidFill>
                <a:latin typeface="メイリオ" panose="020B0604030504040204" pitchFamily="50" charset="-128"/>
                <a:ea typeface="メイリオ" panose="020B0604030504040204" pitchFamily="50" charset="-128"/>
              </a:rPr>
              <a:t>2010</a:t>
            </a:r>
            <a:r>
              <a:rPr lang="ja-JP" altLang="en-US" sz="1400" dirty="0" smtClean="0">
                <a:solidFill>
                  <a:prstClr val="black"/>
                </a:solidFill>
                <a:latin typeface="メイリオ" panose="020B0604030504040204" pitchFamily="50" charset="-128"/>
                <a:ea typeface="メイリオ" panose="020B0604030504040204" pitchFamily="50" charset="-128"/>
              </a:rPr>
              <a:t>）</a:t>
            </a:r>
            <a:endParaRPr kumimoji="1" lang="ja-JP" altLang="en-US" sz="1600" dirty="0"/>
          </a:p>
        </p:txBody>
      </p:sp>
      <p:sp>
        <p:nvSpPr>
          <p:cNvPr id="2" name="テキスト ボックス 1"/>
          <p:cNvSpPr txBox="1"/>
          <p:nvPr/>
        </p:nvSpPr>
        <p:spPr>
          <a:xfrm>
            <a:off x="3040995" y="276411"/>
            <a:ext cx="3057247"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物語広告の定義</a:t>
            </a:r>
            <a:endParaRPr kumimoji="1" lang="ja-JP" altLang="en-US" sz="3200" dirty="0">
              <a:latin typeface="メイリオ" pitchFamily="50" charset="-128"/>
              <a:ea typeface="メイリオ" pitchFamily="50" charset="-128"/>
              <a:cs typeface="メイリオ" pitchFamily="50" charset="-128"/>
            </a:endParaRPr>
          </a:p>
        </p:txBody>
      </p:sp>
      <p:sp>
        <p:nvSpPr>
          <p:cNvPr id="12" name="正方形/長方形 11"/>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16" name="直線コネクタ 15"/>
          <p:cNvCxnSpPr/>
          <p:nvPr/>
        </p:nvCxnSpPr>
        <p:spPr>
          <a:xfrm>
            <a:off x="0" y="94773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3" name="正方形/長方形 2"/>
          <p:cNvSpPr/>
          <p:nvPr/>
        </p:nvSpPr>
        <p:spPr>
          <a:xfrm>
            <a:off x="251521" y="1556792"/>
            <a:ext cx="2103505" cy="72008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latin typeface="メイリオ" pitchFamily="50" charset="-128"/>
                <a:ea typeface="メイリオ" pitchFamily="50" charset="-128"/>
                <a:cs typeface="メイリオ" pitchFamily="50" charset="-128"/>
              </a:rPr>
              <a:t>物語広告</a:t>
            </a:r>
            <a:endParaRPr kumimoji="1" lang="ja-JP" altLang="en-US" sz="3200"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4340168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1520" y="3429000"/>
            <a:ext cx="8640960" cy="936104"/>
          </a:xfrm>
          <a:ln w="15875">
            <a:solidFill>
              <a:schemeClr val="tx1"/>
            </a:solidFill>
            <a:prstDash val="solid"/>
          </a:ln>
        </p:spPr>
        <p:txBody>
          <a:bodyPr>
            <a:normAutofit fontScale="77500" lnSpcReduction="20000"/>
          </a:bodyPr>
          <a:lstStyle/>
          <a:p>
            <a:pPr marL="0" indent="0">
              <a:lnSpc>
                <a:spcPct val="170000"/>
              </a:lnSpc>
              <a:buNone/>
            </a:pPr>
            <a:r>
              <a:rPr lang="ja-JP" altLang="en-US" sz="2300" u="sng" dirty="0" smtClean="0">
                <a:latin typeface="メイリオ" pitchFamily="50" charset="-128"/>
                <a:ea typeface="メイリオ" pitchFamily="50" charset="-128"/>
                <a:cs typeface="メイリオ" pitchFamily="50" charset="-128"/>
              </a:rPr>
              <a:t>反論や信念が薄れ</a:t>
            </a:r>
            <a:r>
              <a:rPr lang="ja-JP" altLang="en-US" sz="2300" dirty="0" smtClean="0">
                <a:latin typeface="メイリオ" pitchFamily="50" charset="-128"/>
                <a:ea typeface="メイリオ" pitchFamily="50" charset="-128"/>
                <a:cs typeface="メイリオ" pitchFamily="50" charset="-128"/>
              </a:rPr>
              <a:t>、ポジティブな感情や真実味が向上する</a:t>
            </a:r>
            <a:r>
              <a:rPr lang="ja-JP" altLang="en-US" sz="2900" dirty="0" smtClean="0">
                <a:latin typeface="メイリオ" pitchFamily="50" charset="-128"/>
                <a:ea typeface="メイリオ" pitchFamily="50" charset="-128"/>
                <a:cs typeface="メイリオ" pitchFamily="50" charset="-128"/>
              </a:rPr>
              <a:t>。</a:t>
            </a:r>
            <a:endParaRPr lang="en-US" altLang="ja-JP" sz="2900" dirty="0" smtClean="0">
              <a:latin typeface="メイリオ" pitchFamily="50" charset="-128"/>
              <a:ea typeface="メイリオ" pitchFamily="50" charset="-128"/>
              <a:cs typeface="メイリオ" pitchFamily="50" charset="-128"/>
            </a:endParaRPr>
          </a:p>
          <a:p>
            <a:pPr marL="0" indent="0" algn="r">
              <a:lnSpc>
                <a:spcPct val="150000"/>
              </a:lnSpc>
              <a:buNone/>
            </a:pPr>
            <a:r>
              <a:rPr lang="ja-JP" altLang="en-US" sz="1700" dirty="0" smtClean="0">
                <a:latin typeface="メイリオ" pitchFamily="50" charset="-128"/>
                <a:ea typeface="メイリオ" pitchFamily="50" charset="-128"/>
                <a:cs typeface="メイリオ" pitchFamily="50" charset="-128"/>
              </a:rPr>
              <a:t>　　　　</a:t>
            </a:r>
            <a:r>
              <a:rPr lang="ja-JP" altLang="en-US" sz="1500" dirty="0" smtClean="0">
                <a:latin typeface="メイリオ" pitchFamily="50" charset="-128"/>
                <a:ea typeface="メイリオ" pitchFamily="50" charset="-128"/>
                <a:cs typeface="メイリオ" pitchFamily="50" charset="-128"/>
              </a:rPr>
              <a:t>下村　（</a:t>
            </a:r>
            <a:r>
              <a:rPr lang="en-US" altLang="ja-JP" sz="1500" dirty="0" smtClean="0">
                <a:latin typeface="メイリオ" pitchFamily="50" charset="-128"/>
                <a:ea typeface="メイリオ" pitchFamily="50" charset="-128"/>
                <a:cs typeface="メイリオ" pitchFamily="50" charset="-128"/>
              </a:rPr>
              <a:t>2010</a:t>
            </a:r>
            <a:r>
              <a:rPr lang="ja-JP" altLang="en-US" sz="1500" dirty="0" smtClean="0">
                <a:latin typeface="メイリオ" pitchFamily="50" charset="-128"/>
                <a:ea typeface="メイリオ" pitchFamily="50" charset="-128"/>
                <a:cs typeface="メイリオ" pitchFamily="50" charset="-128"/>
              </a:rPr>
              <a:t>）</a:t>
            </a:r>
            <a:endParaRPr lang="en-US" altLang="ja-JP" sz="1500" dirty="0"/>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7</a:t>
            </a:fld>
            <a:endParaRPr lang="ja-JP" altLang="en-US">
              <a:solidFill>
                <a:prstClr val="black">
                  <a:tint val="75000"/>
                </a:prstClr>
              </a:solidFill>
            </a:endParaRPr>
          </a:p>
        </p:txBody>
      </p:sp>
      <p:sp>
        <p:nvSpPr>
          <p:cNvPr id="12" name="テキスト ボックス 11"/>
          <p:cNvSpPr txBox="1"/>
          <p:nvPr/>
        </p:nvSpPr>
        <p:spPr>
          <a:xfrm>
            <a:off x="251520" y="1340768"/>
            <a:ext cx="8640960" cy="1354217"/>
          </a:xfrm>
          <a:prstGeom prst="rect">
            <a:avLst/>
          </a:prstGeom>
          <a:noFill/>
          <a:ln w="15875" cmpd="sng">
            <a:solidFill>
              <a:schemeClr val="tx1"/>
            </a:solidFill>
            <a:prstDash val="solid"/>
          </a:ln>
        </p:spPr>
        <p:txBody>
          <a:bodyPr wrap="square" rtlCol="0">
            <a:spAutoFit/>
          </a:bodyPr>
          <a:lstStyle/>
          <a:p>
            <a:pPr>
              <a:lnSpc>
                <a:spcPct val="150000"/>
              </a:lnSpc>
              <a:spcBef>
                <a:spcPts val="600"/>
              </a:spcBef>
              <a:spcAft>
                <a:spcPts val="600"/>
              </a:spcAft>
            </a:pPr>
            <a:r>
              <a:rPr lang="ja-JP" altLang="en-US" dirty="0" smtClean="0">
                <a:latin typeface="メイリオ" pitchFamily="50" charset="-128"/>
                <a:ea typeface="メイリオ" pitchFamily="50" charset="-128"/>
                <a:cs typeface="メイリオ" pitchFamily="50" charset="-128"/>
              </a:rPr>
              <a:t>人</a:t>
            </a:r>
            <a:r>
              <a:rPr lang="ja-JP" altLang="en-US" dirty="0">
                <a:latin typeface="メイリオ" pitchFamily="50" charset="-128"/>
                <a:ea typeface="メイリオ" pitchFamily="50" charset="-128"/>
                <a:cs typeface="メイリオ" pitchFamily="50" charset="-128"/>
              </a:rPr>
              <a:t>は、物事を伝えられるとき、客観的事実を淡々と述べられるよりも、状況や感情も交えたストーリーとして話してもらうほうが</a:t>
            </a:r>
            <a:r>
              <a:rPr lang="ja-JP" altLang="en-US" dirty="0" smtClean="0">
                <a:latin typeface="メイリオ" pitchFamily="50" charset="-128"/>
                <a:ea typeface="メイリオ" pitchFamily="50" charset="-128"/>
                <a:cs typeface="メイリオ" pitchFamily="50" charset="-128"/>
              </a:rPr>
              <a:t>、体系的</a:t>
            </a:r>
            <a:r>
              <a:rPr lang="ja-JP" altLang="en-US" dirty="0">
                <a:latin typeface="メイリオ" pitchFamily="50" charset="-128"/>
                <a:ea typeface="メイリオ" pitchFamily="50" charset="-128"/>
                <a:cs typeface="メイリオ" pitchFamily="50" charset="-128"/>
              </a:rPr>
              <a:t>に</a:t>
            </a:r>
            <a:r>
              <a:rPr lang="ja-JP" altLang="en-US" u="sng" dirty="0">
                <a:latin typeface="メイリオ" pitchFamily="50" charset="-128"/>
                <a:ea typeface="メイリオ" pitchFamily="50" charset="-128"/>
                <a:cs typeface="メイリオ" pitchFamily="50" charset="-128"/>
              </a:rPr>
              <a:t>よく記憶</a:t>
            </a:r>
            <a:r>
              <a:rPr lang="ja-JP" altLang="en-US" u="sng" dirty="0" smtClean="0">
                <a:latin typeface="メイリオ" pitchFamily="50" charset="-128"/>
                <a:ea typeface="メイリオ" pitchFamily="50" charset="-128"/>
                <a:cs typeface="メイリオ" pitchFamily="50" charset="-128"/>
              </a:rPr>
              <a:t>する</a:t>
            </a:r>
            <a:r>
              <a:rPr lang="ja-JP" altLang="en-US" dirty="0" smtClean="0">
                <a:latin typeface="メイリオ" pitchFamily="50" charset="-128"/>
                <a:ea typeface="メイリオ" pitchFamily="50" charset="-128"/>
                <a:cs typeface="メイリオ" pitchFamily="50" charset="-128"/>
              </a:rPr>
              <a:t>。</a:t>
            </a:r>
            <a:endParaRPr lang="en-US" altLang="ja-JP" dirty="0" smtClean="0">
              <a:latin typeface="メイリオ" pitchFamily="50" charset="-128"/>
              <a:ea typeface="メイリオ" pitchFamily="50" charset="-128"/>
              <a:cs typeface="メイリオ" pitchFamily="50" charset="-128"/>
            </a:endParaRPr>
          </a:p>
          <a:p>
            <a:pPr algn="r">
              <a:spcBef>
                <a:spcPts val="600"/>
              </a:spcBef>
              <a:spcAft>
                <a:spcPts val="600"/>
              </a:spcAft>
            </a:pPr>
            <a:r>
              <a:rPr lang="ja-JP" altLang="en-US" dirty="0">
                <a:solidFill>
                  <a:srgbClr val="FF0000"/>
                </a:solidFill>
                <a:latin typeface="メイリオ" pitchFamily="50" charset="-128"/>
                <a:ea typeface="メイリオ" pitchFamily="50" charset="-128"/>
                <a:cs typeface="メイリオ" pitchFamily="50" charset="-128"/>
              </a:rPr>
              <a:t>　</a:t>
            </a:r>
            <a:r>
              <a:rPr lang="ja-JP" altLang="en-US" dirty="0" smtClean="0">
                <a:solidFill>
                  <a:srgbClr val="FF0000"/>
                </a:solidFill>
                <a:latin typeface="メイリオ" pitchFamily="50" charset="-128"/>
                <a:ea typeface="メイリオ" pitchFamily="50" charset="-128"/>
                <a:cs typeface="メイリオ" pitchFamily="50" charset="-128"/>
              </a:rPr>
              <a:t>　　　　　　　　　　　　　　　　　　　</a:t>
            </a:r>
            <a:r>
              <a:rPr lang="ja-JP" altLang="en-US" sz="1200" b="1" dirty="0" smtClean="0">
                <a:latin typeface="メイリオ" pitchFamily="50" charset="-128"/>
                <a:ea typeface="メイリオ" pitchFamily="50" charset="-128"/>
                <a:cs typeface="メイリオ" pitchFamily="50" charset="-128"/>
              </a:rPr>
              <a:t>　</a:t>
            </a:r>
            <a:r>
              <a:rPr lang="ja-JP" altLang="en-US" sz="1200" dirty="0" smtClean="0">
                <a:latin typeface="メイリオ" pitchFamily="50" charset="-128"/>
                <a:ea typeface="メイリオ" pitchFamily="50" charset="-128"/>
                <a:cs typeface="メイリオ" pitchFamily="50" charset="-128"/>
              </a:rPr>
              <a:t>孔雀草　</a:t>
            </a:r>
            <a:r>
              <a:rPr lang="en-US" altLang="ja-JP" sz="1200" dirty="0" smtClean="0">
                <a:latin typeface="メイリオ" pitchFamily="50" charset="-128"/>
                <a:ea typeface="メイリオ" pitchFamily="50" charset="-128"/>
                <a:cs typeface="メイリオ" pitchFamily="50" charset="-128"/>
              </a:rPr>
              <a:t>(2007)</a:t>
            </a:r>
            <a:r>
              <a:rPr lang="ja-JP" altLang="en-US" sz="1400" dirty="0" smtClean="0">
                <a:latin typeface="メイリオ" pitchFamily="50" charset="-128"/>
                <a:ea typeface="メイリオ" pitchFamily="50" charset="-128"/>
                <a:cs typeface="メイリオ" pitchFamily="50" charset="-128"/>
              </a:rPr>
              <a:t>　　</a:t>
            </a:r>
          </a:p>
        </p:txBody>
      </p:sp>
      <p:sp>
        <p:nvSpPr>
          <p:cNvPr id="13" name="角丸四角形 12"/>
          <p:cNvSpPr/>
          <p:nvPr/>
        </p:nvSpPr>
        <p:spPr>
          <a:xfrm>
            <a:off x="251520" y="5025252"/>
            <a:ext cx="8640960" cy="1008112"/>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smtClean="0">
                <a:solidFill>
                  <a:schemeClr val="bg1"/>
                </a:solidFill>
                <a:latin typeface="メイリオ" pitchFamily="50" charset="-128"/>
                <a:ea typeface="メイリオ" pitchFamily="50" charset="-128"/>
                <a:cs typeface="メイリオ" pitchFamily="50" charset="-128"/>
              </a:rPr>
              <a:t>物語で伝えることによって</a:t>
            </a:r>
            <a:endParaRPr lang="en-US" altLang="ja-JP" sz="2400" b="1" dirty="0" smtClean="0">
              <a:solidFill>
                <a:schemeClr val="bg1"/>
              </a:solidFill>
              <a:latin typeface="メイリオ" pitchFamily="50" charset="-128"/>
              <a:ea typeface="メイリオ" pitchFamily="50" charset="-128"/>
              <a:cs typeface="メイリオ" pitchFamily="50" charset="-128"/>
            </a:endParaRPr>
          </a:p>
          <a:p>
            <a:pPr algn="ctr"/>
            <a:r>
              <a:rPr lang="ja-JP" altLang="en-US" sz="2400" b="1" dirty="0" smtClean="0">
                <a:solidFill>
                  <a:schemeClr val="bg1"/>
                </a:solidFill>
                <a:latin typeface="メイリオ" pitchFamily="50" charset="-128"/>
                <a:ea typeface="メイリオ" pitchFamily="50" charset="-128"/>
                <a:cs typeface="メイリオ" pitchFamily="50" charset="-128"/>
              </a:rPr>
              <a:t>よく記憶され伝わりやすくなる！！</a:t>
            </a:r>
            <a:endParaRPr lang="ja-JP" altLang="en-US" sz="2400" b="1" dirty="0">
              <a:solidFill>
                <a:schemeClr val="bg1"/>
              </a:solidFill>
              <a:latin typeface="メイリオ" pitchFamily="50" charset="-128"/>
              <a:ea typeface="メイリオ" pitchFamily="50" charset="-128"/>
              <a:cs typeface="メイリオ" pitchFamily="50" charset="-128"/>
            </a:endParaRPr>
          </a:p>
        </p:txBody>
      </p:sp>
      <p:sp>
        <p:nvSpPr>
          <p:cNvPr id="2" name="テキスト ボックス 1"/>
          <p:cNvSpPr txBox="1"/>
          <p:nvPr/>
        </p:nvSpPr>
        <p:spPr>
          <a:xfrm>
            <a:off x="3203847" y="276411"/>
            <a:ext cx="3057247"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物語広告の効果</a:t>
            </a:r>
            <a:endParaRPr kumimoji="1" lang="ja-JP" altLang="en-US" sz="3200" dirty="0">
              <a:latin typeface="メイリオ" pitchFamily="50" charset="-128"/>
              <a:ea typeface="メイリオ" pitchFamily="50" charset="-128"/>
              <a:cs typeface="メイリオ" pitchFamily="50" charset="-128"/>
            </a:endParaRPr>
          </a:p>
        </p:txBody>
      </p:sp>
      <p:sp>
        <p:nvSpPr>
          <p:cNvPr id="10" name="正方形/長方形 9"/>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11" name="直線コネクタ 10"/>
          <p:cNvCxnSpPr/>
          <p:nvPr/>
        </p:nvCxnSpPr>
        <p:spPr>
          <a:xfrm>
            <a:off x="0" y="94773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02265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8</a:t>
            </a:fld>
            <a:endParaRPr lang="ja-JP" altLang="en-US">
              <a:solidFill>
                <a:prstClr val="black">
                  <a:tint val="75000"/>
                </a:prstClr>
              </a:solidFill>
            </a:endParaRPr>
          </a:p>
        </p:txBody>
      </p:sp>
      <p:sp>
        <p:nvSpPr>
          <p:cNvPr id="7" name="テキスト ボックス 6"/>
          <p:cNvSpPr txBox="1"/>
          <p:nvPr/>
        </p:nvSpPr>
        <p:spPr>
          <a:xfrm>
            <a:off x="389267" y="3212976"/>
            <a:ext cx="8208912" cy="1908215"/>
          </a:xfrm>
          <a:prstGeom prst="rect">
            <a:avLst/>
          </a:prstGeom>
          <a:noFill/>
          <a:ln>
            <a:solidFill>
              <a:schemeClr val="tx1"/>
            </a:solidFill>
            <a:prstDash val="solid"/>
          </a:ln>
        </p:spPr>
        <p:txBody>
          <a:bodyPr wrap="square" rtlCol="0">
            <a:spAutoFit/>
          </a:bodyPr>
          <a:lstStyle/>
          <a:p>
            <a:pPr>
              <a:spcBef>
                <a:spcPts val="600"/>
              </a:spcBef>
              <a:spcAft>
                <a:spcPts val="600"/>
              </a:spcAft>
            </a:pPr>
            <a:r>
              <a:rPr lang="ja-JP" altLang="en-US" dirty="0"/>
              <a:t>　</a:t>
            </a:r>
            <a:r>
              <a:rPr lang="ja-JP" altLang="en-US" dirty="0">
                <a:latin typeface="メイリオ" pitchFamily="50" charset="-128"/>
                <a:ea typeface="メイリオ" pitchFamily="50" charset="-128"/>
                <a:cs typeface="メイリオ" pitchFamily="50" charset="-128"/>
              </a:rPr>
              <a:t>インターネットによって、消費者は、マスメディアに流れる情報を鵜呑みにすることなく、自ら検索して、気になる</a:t>
            </a:r>
            <a:r>
              <a:rPr lang="ja-JP" altLang="en-US" b="1" dirty="0">
                <a:solidFill>
                  <a:srgbClr val="FF0000"/>
                </a:solidFill>
                <a:latin typeface="メイリオ" pitchFamily="50" charset="-128"/>
                <a:ea typeface="メイリオ" pitchFamily="50" charset="-128"/>
                <a:cs typeface="メイリオ" pitchFamily="50" charset="-128"/>
              </a:rPr>
              <a:t>情報を簡単に入手</a:t>
            </a:r>
            <a:r>
              <a:rPr lang="ja-JP" altLang="en-US" dirty="0" smtClean="0">
                <a:latin typeface="メイリオ" pitchFamily="50" charset="-128"/>
                <a:ea typeface="メイリオ" pitchFamily="50" charset="-128"/>
                <a:cs typeface="メイリオ" pitchFamily="50" charset="-128"/>
              </a:rPr>
              <a:t>できるようになりました。</a:t>
            </a:r>
            <a:r>
              <a:rPr lang="ja-JP" altLang="en-US" dirty="0">
                <a:latin typeface="メイリオ" pitchFamily="50" charset="-128"/>
                <a:ea typeface="メイリオ" pitchFamily="50" charset="-128"/>
                <a:cs typeface="メイリオ" pitchFamily="50" charset="-128"/>
              </a:rPr>
              <a:t>製品や企業の情報は、もはや誰でも入手</a:t>
            </a:r>
            <a:r>
              <a:rPr lang="ja-JP" altLang="en-US" dirty="0" smtClean="0">
                <a:latin typeface="メイリオ" pitchFamily="50" charset="-128"/>
                <a:ea typeface="メイリオ" pitchFamily="50" charset="-128"/>
                <a:cs typeface="メイリオ" pitchFamily="50" charset="-128"/>
              </a:rPr>
              <a:t>でき</a:t>
            </a:r>
            <a:r>
              <a:rPr lang="ja-JP" altLang="en-US" dirty="0">
                <a:latin typeface="メイリオ" pitchFamily="50" charset="-128"/>
                <a:ea typeface="メイリオ" pitchFamily="50" charset="-128"/>
                <a:cs typeface="メイリオ" pitchFamily="50" charset="-128"/>
              </a:rPr>
              <a:t>ます</a:t>
            </a:r>
            <a:r>
              <a:rPr lang="ja-JP" altLang="en-US" dirty="0" smtClean="0">
                <a:latin typeface="メイリオ" pitchFamily="50" charset="-128"/>
                <a:ea typeface="メイリオ" pitchFamily="50" charset="-128"/>
                <a:cs typeface="メイリオ" pitchFamily="50" charset="-128"/>
              </a:rPr>
              <a:t>。そこ</a:t>
            </a:r>
            <a:r>
              <a:rPr lang="ja-JP" altLang="en-US" dirty="0">
                <a:latin typeface="メイリオ" pitchFamily="50" charset="-128"/>
                <a:ea typeface="メイリオ" pitchFamily="50" charset="-128"/>
                <a:cs typeface="メイリオ" pitchFamily="50" charset="-128"/>
              </a:rPr>
              <a:t>で企業が考えなければならないのは、断片情報を連結し、人々の</a:t>
            </a:r>
            <a:r>
              <a:rPr lang="ja-JP" altLang="en-US" b="1" dirty="0">
                <a:solidFill>
                  <a:srgbClr val="FF0000"/>
                </a:solidFill>
                <a:latin typeface="メイリオ" pitchFamily="50" charset="-128"/>
                <a:ea typeface="メイリオ" pitchFamily="50" charset="-128"/>
                <a:cs typeface="メイリオ" pitchFamily="50" charset="-128"/>
              </a:rPr>
              <a:t>記憶に残るようなかたち</a:t>
            </a:r>
            <a:r>
              <a:rPr lang="ja-JP" altLang="en-US" dirty="0">
                <a:latin typeface="メイリオ" pitchFamily="50" charset="-128"/>
                <a:ea typeface="メイリオ" pitchFamily="50" charset="-128"/>
                <a:cs typeface="メイリオ" pitchFamily="50" charset="-128"/>
              </a:rPr>
              <a:t>、すなわち「</a:t>
            </a:r>
            <a:r>
              <a:rPr lang="ja-JP" altLang="en-US" b="1" dirty="0">
                <a:solidFill>
                  <a:srgbClr val="FF0000"/>
                </a:solidFill>
                <a:latin typeface="メイリオ" pitchFamily="50" charset="-128"/>
                <a:ea typeface="メイリオ" pitchFamily="50" charset="-128"/>
                <a:cs typeface="メイリオ" pitchFamily="50" charset="-128"/>
              </a:rPr>
              <a:t>物語</a:t>
            </a:r>
            <a:r>
              <a:rPr lang="ja-JP" altLang="en-US" dirty="0">
                <a:latin typeface="メイリオ" pitchFamily="50" charset="-128"/>
                <a:ea typeface="メイリオ" pitchFamily="50" charset="-128"/>
                <a:cs typeface="メイリオ" pitchFamily="50" charset="-128"/>
              </a:rPr>
              <a:t>」にして発信</a:t>
            </a:r>
            <a:r>
              <a:rPr lang="ja-JP" altLang="en-US" dirty="0" smtClean="0">
                <a:latin typeface="メイリオ" pitchFamily="50" charset="-128"/>
                <a:ea typeface="メイリオ" pitchFamily="50" charset="-128"/>
                <a:cs typeface="メイリオ" pitchFamily="50" charset="-128"/>
              </a:rPr>
              <a:t>し続けることです。</a:t>
            </a:r>
            <a:endParaRPr lang="en-US" altLang="ja-JP" dirty="0">
              <a:latin typeface="メイリオ" pitchFamily="50" charset="-128"/>
              <a:ea typeface="メイリオ" pitchFamily="50" charset="-128"/>
              <a:cs typeface="メイリオ" pitchFamily="50" charset="-128"/>
            </a:endParaRPr>
          </a:p>
          <a:p>
            <a:pPr algn="r">
              <a:spcBef>
                <a:spcPts val="600"/>
              </a:spcBef>
            </a:pPr>
            <a:r>
              <a:rPr lang="en-US" altLang="zh-CN" sz="1400" dirty="0">
                <a:latin typeface="メイリオ" pitchFamily="50" charset="-128"/>
                <a:ea typeface="メイリオ" pitchFamily="50" charset="-128"/>
                <a:cs typeface="メイリオ" pitchFamily="50" charset="-128"/>
              </a:rPr>
              <a:t>『</a:t>
            </a:r>
            <a:r>
              <a:rPr lang="zh-CN" altLang="en-US" sz="1400" dirty="0">
                <a:latin typeface="メイリオ" pitchFamily="50" charset="-128"/>
                <a:ea typeface="メイリオ" pitchFamily="50" charset="-128"/>
                <a:cs typeface="メイリオ" pitchFamily="50" charset="-128"/>
              </a:rPr>
              <a:t>目黒発</a:t>
            </a:r>
            <a:r>
              <a:rPr lang="en-US" altLang="zh-CN" sz="1400" dirty="0">
                <a:latin typeface="メイリオ" pitchFamily="50" charset="-128"/>
                <a:ea typeface="メイリオ" pitchFamily="50" charset="-128"/>
                <a:cs typeface="メイリオ" pitchFamily="50" charset="-128"/>
              </a:rPr>
              <a:t>』</a:t>
            </a:r>
            <a:r>
              <a:rPr lang="zh-CN" altLang="en-US" sz="1400" dirty="0">
                <a:latin typeface="メイリオ" pitchFamily="50" charset="-128"/>
                <a:ea typeface="メイリオ" pitchFamily="50" charset="-128"/>
                <a:cs typeface="メイリオ" pitchFamily="50" charset="-128"/>
              </a:rPr>
              <a:t>第</a:t>
            </a:r>
            <a:r>
              <a:rPr lang="en-US" altLang="zh-CN" sz="1400" dirty="0">
                <a:latin typeface="メイリオ" pitchFamily="50" charset="-128"/>
                <a:ea typeface="メイリオ" pitchFamily="50" charset="-128"/>
                <a:cs typeface="メイリオ" pitchFamily="50" charset="-128"/>
              </a:rPr>
              <a:t>8</a:t>
            </a:r>
            <a:r>
              <a:rPr lang="zh-CN" altLang="en-US" sz="1400" dirty="0">
                <a:latin typeface="メイリオ" pitchFamily="50" charset="-128"/>
                <a:ea typeface="メイリオ" pitchFamily="50" charset="-128"/>
                <a:cs typeface="メイリオ" pitchFamily="50" charset="-128"/>
              </a:rPr>
              <a:t>号（</a:t>
            </a:r>
            <a:r>
              <a:rPr lang="en-US" altLang="zh-CN" sz="1400" dirty="0" smtClean="0">
                <a:latin typeface="メイリオ" pitchFamily="50" charset="-128"/>
                <a:ea typeface="メイリオ" pitchFamily="50" charset="-128"/>
                <a:cs typeface="メイリオ" pitchFamily="50" charset="-128"/>
              </a:rPr>
              <a:t>2007</a:t>
            </a:r>
            <a:r>
              <a:rPr lang="zh-CN" altLang="en-US" sz="1400" dirty="0" smtClean="0">
                <a:latin typeface="メイリオ" pitchFamily="50" charset="-128"/>
                <a:ea typeface="メイリオ" pitchFamily="50" charset="-128"/>
                <a:cs typeface="メイリオ" pitchFamily="50" charset="-128"/>
              </a:rPr>
              <a:t>）</a:t>
            </a:r>
            <a:r>
              <a:rPr lang="ja-JP" altLang="en-US" dirty="0" smtClean="0"/>
              <a:t>　</a:t>
            </a:r>
            <a:r>
              <a:rPr lang="ja-JP" altLang="en-US" dirty="0"/>
              <a:t>　</a:t>
            </a:r>
            <a:r>
              <a:rPr lang="ja-JP" altLang="en-US" dirty="0" smtClean="0"/>
              <a:t>　　　　　　　　　　　　　　　　　　　　　　　　　　　　　　　　　　　　　　　　　　　　　</a:t>
            </a:r>
            <a:endParaRPr lang="en-US" altLang="ja-JP" dirty="0" smtClean="0"/>
          </a:p>
        </p:txBody>
      </p:sp>
      <p:sp>
        <p:nvSpPr>
          <p:cNvPr id="9" name="テキスト ボックス 8"/>
          <p:cNvSpPr txBox="1"/>
          <p:nvPr/>
        </p:nvSpPr>
        <p:spPr>
          <a:xfrm>
            <a:off x="355934" y="1340768"/>
            <a:ext cx="8208912" cy="1508105"/>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spcBef>
                <a:spcPts val="600"/>
              </a:spcBef>
            </a:pPr>
            <a:r>
              <a:rPr kumimoji="1" lang="ja-JP" altLang="en-US" dirty="0" smtClean="0">
                <a:solidFill>
                  <a:srgbClr val="FF0000"/>
                </a:solidFill>
              </a:rPr>
              <a:t>　</a:t>
            </a:r>
            <a:r>
              <a:rPr kumimoji="1" lang="ja-JP" altLang="en-US" sz="2000" b="1" dirty="0" smtClean="0">
                <a:solidFill>
                  <a:srgbClr val="FF0000"/>
                </a:solidFill>
                <a:latin typeface="メイリオ" pitchFamily="50" charset="-128"/>
                <a:ea typeface="メイリオ" pitchFamily="50" charset="-128"/>
                <a:cs typeface="メイリオ" pitchFamily="50" charset="-128"/>
              </a:rPr>
              <a:t>製品</a:t>
            </a:r>
            <a:r>
              <a:rPr kumimoji="1" lang="ja-JP" altLang="en-US" dirty="0" smtClean="0">
                <a:latin typeface="メイリオ" pitchFamily="50" charset="-128"/>
                <a:ea typeface="メイリオ" pitchFamily="50" charset="-128"/>
                <a:cs typeface="メイリオ" pitchFamily="50" charset="-128"/>
              </a:rPr>
              <a:t>ライフサイクルにおいて、</a:t>
            </a:r>
            <a:r>
              <a:rPr kumimoji="1" lang="ja-JP" altLang="en-US" b="1" dirty="0" smtClean="0">
                <a:solidFill>
                  <a:srgbClr val="FF0000"/>
                </a:solidFill>
                <a:latin typeface="メイリオ" pitchFamily="50" charset="-128"/>
                <a:ea typeface="メイリオ" pitchFamily="50" charset="-128"/>
                <a:cs typeface="メイリオ" pitchFamily="50" charset="-128"/>
              </a:rPr>
              <a:t>成熟期</a:t>
            </a:r>
            <a:r>
              <a:rPr kumimoji="1" lang="ja-JP" altLang="en-US" dirty="0" smtClean="0">
                <a:latin typeface="メイリオ" pitchFamily="50" charset="-128"/>
                <a:ea typeface="メイリオ" pitchFamily="50" charset="-128"/>
                <a:cs typeface="メイリオ" pitchFamily="50" charset="-128"/>
              </a:rPr>
              <a:t>になった製品に、もはや</a:t>
            </a:r>
            <a:r>
              <a:rPr kumimoji="1" lang="ja-JP" altLang="en-US" b="1" dirty="0" smtClean="0">
                <a:solidFill>
                  <a:srgbClr val="FF0000"/>
                </a:solidFill>
                <a:latin typeface="メイリオ" pitchFamily="50" charset="-128"/>
                <a:ea typeface="メイリオ" pitchFamily="50" charset="-128"/>
                <a:cs typeface="メイリオ" pitchFamily="50" charset="-128"/>
              </a:rPr>
              <a:t>技術的な違い</a:t>
            </a:r>
            <a:r>
              <a:rPr kumimoji="1" lang="ja-JP" altLang="en-US" dirty="0" smtClean="0">
                <a:latin typeface="メイリオ" pitchFamily="50" charset="-128"/>
                <a:ea typeface="メイリオ" pitchFamily="50" charset="-128"/>
                <a:cs typeface="メイリオ" pitchFamily="50" charset="-128"/>
              </a:rPr>
              <a:t>はなく、それをアピールしても広告としては有効ではない。</a:t>
            </a:r>
            <a:r>
              <a:rPr lang="ja-JP" altLang="en-US" dirty="0" smtClean="0">
                <a:latin typeface="メイリオ" pitchFamily="50" charset="-128"/>
                <a:ea typeface="メイリオ" pitchFamily="50" charset="-128"/>
                <a:cs typeface="メイリオ" pitchFamily="50" charset="-128"/>
              </a:rPr>
              <a:t>そこで、広告は次の手段として、製品・サービスと個人を結びつけて、</a:t>
            </a:r>
            <a:r>
              <a:rPr lang="ja-JP" altLang="en-US" b="1" dirty="0" smtClean="0">
                <a:solidFill>
                  <a:srgbClr val="FF0000"/>
                </a:solidFill>
                <a:latin typeface="メイリオ" pitchFamily="50" charset="-128"/>
                <a:ea typeface="メイリオ" pitchFamily="50" charset="-128"/>
                <a:cs typeface="メイリオ" pitchFamily="50" charset="-128"/>
              </a:rPr>
              <a:t>感情的なつながり</a:t>
            </a:r>
            <a:r>
              <a:rPr lang="ja-JP" altLang="en-US" dirty="0" smtClean="0">
                <a:latin typeface="メイリオ" pitchFamily="50" charset="-128"/>
                <a:ea typeface="メイリオ" pitchFamily="50" charset="-128"/>
                <a:cs typeface="メイリオ" pitchFamily="50" charset="-128"/>
              </a:rPr>
              <a:t>をつくろうとしてきた。</a:t>
            </a:r>
            <a:endParaRPr lang="en-US" altLang="ja-JP" dirty="0">
              <a:latin typeface="メイリオ" pitchFamily="50" charset="-128"/>
              <a:ea typeface="メイリオ" pitchFamily="50" charset="-128"/>
              <a:cs typeface="メイリオ" pitchFamily="50" charset="-128"/>
            </a:endParaRPr>
          </a:p>
          <a:p>
            <a:pPr algn="r"/>
            <a:r>
              <a:rPr lang="ja-JP" altLang="en-US" sz="1100" dirty="0" smtClean="0">
                <a:latin typeface="メイリオ" pitchFamily="50" charset="-128"/>
                <a:ea typeface="メイリオ" pitchFamily="50" charset="-128"/>
                <a:cs typeface="メイリオ" pitchFamily="50" charset="-128"/>
              </a:rPr>
              <a:t>下村　</a:t>
            </a:r>
            <a:r>
              <a:rPr lang="en-US" altLang="ja-JP" sz="1100" dirty="0" smtClean="0">
                <a:latin typeface="メイリオ" pitchFamily="50" charset="-128"/>
                <a:ea typeface="メイリオ" pitchFamily="50" charset="-128"/>
                <a:cs typeface="メイリオ" pitchFamily="50" charset="-128"/>
              </a:rPr>
              <a:t>(2011)</a:t>
            </a:r>
            <a:r>
              <a:rPr lang="ja-JP" altLang="en-US" dirty="0" smtClean="0"/>
              <a:t>　　　　　　　　　　　　　　　　　　　　　　　　　　　　　　　　　　　　　　　　　　　　　　　　　　　　　　　　　　　　　　　　　　　　　　　</a:t>
            </a:r>
            <a:endParaRPr kumimoji="1" lang="en-US" altLang="ja-JP" dirty="0" smtClean="0"/>
          </a:p>
        </p:txBody>
      </p:sp>
      <p:sp>
        <p:nvSpPr>
          <p:cNvPr id="13" name="角丸四角形 12"/>
          <p:cNvSpPr/>
          <p:nvPr/>
        </p:nvSpPr>
        <p:spPr>
          <a:xfrm>
            <a:off x="775938" y="5524519"/>
            <a:ext cx="7435570" cy="1080120"/>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schemeClr val="bg1"/>
                </a:solidFill>
                <a:latin typeface="メイリオ" pitchFamily="50" charset="-128"/>
                <a:ea typeface="メイリオ" pitchFamily="50" charset="-128"/>
                <a:cs typeface="メイリオ" pitchFamily="50" charset="-128"/>
              </a:rPr>
              <a:t>製品の成熟期・大量情報時代により</a:t>
            </a:r>
            <a:endParaRPr lang="en-US" altLang="ja-JP" sz="2400" dirty="0" smtClean="0">
              <a:solidFill>
                <a:schemeClr val="bg1"/>
              </a:solidFill>
              <a:latin typeface="メイリオ" pitchFamily="50" charset="-128"/>
              <a:ea typeface="メイリオ" pitchFamily="50" charset="-128"/>
              <a:cs typeface="メイリオ" pitchFamily="50" charset="-128"/>
            </a:endParaRPr>
          </a:p>
          <a:p>
            <a:pPr algn="ctr"/>
            <a:r>
              <a:rPr lang="ja-JP" altLang="en-US" sz="2400" dirty="0">
                <a:solidFill>
                  <a:schemeClr val="bg1"/>
                </a:solidFill>
                <a:latin typeface="メイリオ" pitchFamily="50" charset="-128"/>
                <a:ea typeface="メイリオ" pitchFamily="50" charset="-128"/>
                <a:cs typeface="メイリオ" pitchFamily="50" charset="-128"/>
              </a:rPr>
              <a:t>「</a:t>
            </a:r>
            <a:r>
              <a:rPr lang="ja-JP" altLang="en-US" sz="2400" dirty="0" smtClean="0">
                <a:solidFill>
                  <a:schemeClr val="bg1"/>
                </a:solidFill>
                <a:latin typeface="メイリオ" pitchFamily="50" charset="-128"/>
                <a:ea typeface="メイリオ" pitchFamily="50" charset="-128"/>
                <a:cs typeface="メイリオ" pitchFamily="50" charset="-128"/>
              </a:rPr>
              <a:t>物語」を用いることが重要になってきた！！</a:t>
            </a:r>
            <a:endParaRPr lang="ja-JP" altLang="en-US" sz="2400" dirty="0">
              <a:solidFill>
                <a:schemeClr val="bg1"/>
              </a:solidFill>
              <a:latin typeface="メイリオ" pitchFamily="50" charset="-128"/>
              <a:ea typeface="メイリオ" pitchFamily="50" charset="-128"/>
              <a:cs typeface="メイリオ" pitchFamily="50" charset="-128"/>
            </a:endParaRPr>
          </a:p>
        </p:txBody>
      </p:sp>
      <p:sp>
        <p:nvSpPr>
          <p:cNvPr id="2" name="テキスト ボックス 1"/>
          <p:cNvSpPr txBox="1"/>
          <p:nvPr/>
        </p:nvSpPr>
        <p:spPr>
          <a:xfrm>
            <a:off x="2176636" y="494235"/>
            <a:ext cx="5519460"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物語広告の重要になった背景</a:t>
            </a:r>
            <a:endParaRPr kumimoji="1" lang="ja-JP" altLang="en-US" sz="3200" dirty="0">
              <a:latin typeface="メイリオ" pitchFamily="50" charset="-128"/>
              <a:ea typeface="メイリオ" pitchFamily="50" charset="-128"/>
              <a:cs typeface="メイリオ" pitchFamily="50" charset="-128"/>
            </a:endParaRPr>
          </a:p>
        </p:txBody>
      </p:sp>
      <p:sp>
        <p:nvSpPr>
          <p:cNvPr id="10" name="正方形/長方形 9"/>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11" name="直線コネクタ 10"/>
          <p:cNvCxnSpPr/>
          <p:nvPr/>
        </p:nvCxnSpPr>
        <p:spPr>
          <a:xfrm>
            <a:off x="0" y="1130890"/>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73111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ボックス 19"/>
          <p:cNvSpPr txBox="1"/>
          <p:nvPr/>
        </p:nvSpPr>
        <p:spPr>
          <a:xfrm>
            <a:off x="337667" y="1340768"/>
            <a:ext cx="8208912" cy="1846659"/>
          </a:xfrm>
          <a:prstGeom prst="rect">
            <a:avLst/>
          </a:prstGeom>
          <a:solidFill>
            <a:schemeClr val="bg1"/>
          </a:solidFill>
          <a:ln w="57150">
            <a:solidFill>
              <a:srgbClr val="FFC000"/>
            </a:solidFill>
          </a:ln>
        </p:spPr>
        <p:txBody>
          <a:bodyPr wrap="square" rtlCol="0">
            <a:spAutoFit/>
          </a:bodyPr>
          <a:lstStyle/>
          <a:p>
            <a:endParaRPr lang="en-US" altLang="ja-JP" sz="2000" dirty="0" smtClean="0"/>
          </a:p>
          <a:p>
            <a:endParaRPr lang="ja-JP" altLang="en-US" sz="2000" dirty="0"/>
          </a:p>
          <a:p>
            <a:endParaRPr lang="en-US" altLang="ja-JP" sz="2000" dirty="0" smtClean="0"/>
          </a:p>
          <a:p>
            <a:pPr>
              <a:lnSpc>
                <a:spcPct val="150000"/>
              </a:lnSpc>
            </a:pPr>
            <a:r>
              <a:rPr lang="ja-JP" altLang="en-US" dirty="0">
                <a:latin typeface="メイリオ" pitchFamily="50" charset="-128"/>
                <a:ea typeface="メイリオ" pitchFamily="50" charset="-128"/>
                <a:cs typeface="メイリオ" pitchFamily="50" charset="-128"/>
              </a:rPr>
              <a:t>時間の流れに沿って話が進行していくが、</a:t>
            </a:r>
            <a:r>
              <a:rPr lang="ja-JP" altLang="en-US" b="1" dirty="0">
                <a:solidFill>
                  <a:srgbClr val="FF0000"/>
                </a:solidFill>
                <a:latin typeface="メイリオ" pitchFamily="50" charset="-128"/>
                <a:ea typeface="メイリオ" pitchFamily="50" charset="-128"/>
                <a:cs typeface="メイリオ" pitchFamily="50" charset="-128"/>
              </a:rPr>
              <a:t>現実味のない物語</a:t>
            </a:r>
            <a:r>
              <a:rPr lang="ja-JP" altLang="en-US" dirty="0" smtClean="0">
                <a:latin typeface="メイリオ" pitchFamily="50" charset="-128"/>
                <a:ea typeface="メイリオ" pitchFamily="50" charset="-128"/>
                <a:cs typeface="メイリオ" pitchFamily="50" charset="-128"/>
              </a:rPr>
              <a:t>で、</a:t>
            </a:r>
            <a:r>
              <a:rPr lang="ja-JP" altLang="en-US" b="1" dirty="0" smtClean="0">
                <a:solidFill>
                  <a:srgbClr val="FF0000"/>
                </a:solidFill>
                <a:latin typeface="メイリオ" pitchFamily="50" charset="-128"/>
                <a:ea typeface="メイリオ" pitchFamily="50" charset="-128"/>
                <a:cs typeface="メイリオ" pitchFamily="50" charset="-128"/>
              </a:rPr>
              <a:t>コメディ</a:t>
            </a:r>
            <a:r>
              <a:rPr lang="ja-JP" altLang="en-US" b="1" dirty="0">
                <a:solidFill>
                  <a:srgbClr val="FF0000"/>
                </a:solidFill>
                <a:latin typeface="メイリオ" pitchFamily="50" charset="-128"/>
                <a:ea typeface="メイリオ" pitchFamily="50" charset="-128"/>
                <a:cs typeface="メイリオ" pitchFamily="50" charset="-128"/>
              </a:rPr>
              <a:t>系</a:t>
            </a:r>
            <a:r>
              <a:rPr lang="ja-JP" altLang="en-US" dirty="0">
                <a:latin typeface="メイリオ" pitchFamily="50" charset="-128"/>
                <a:ea typeface="メイリオ" pitchFamily="50" charset="-128"/>
                <a:cs typeface="メイリオ" pitchFamily="50" charset="-128"/>
              </a:rPr>
              <a:t>のものが多い。</a:t>
            </a:r>
            <a:endParaRPr lang="en-US" altLang="ja-JP" dirty="0">
              <a:latin typeface="メイリオ" pitchFamily="50" charset="-128"/>
              <a:ea typeface="メイリオ" pitchFamily="50" charset="-128"/>
              <a:cs typeface="メイリオ" pitchFamily="50" charset="-128"/>
            </a:endParaRPr>
          </a:p>
        </p:txBody>
      </p:sp>
      <p:sp>
        <p:nvSpPr>
          <p:cNvPr id="4" name="スライド番号プレースホルダー 3"/>
          <p:cNvSpPr>
            <a:spLocks noGrp="1"/>
          </p:cNvSpPr>
          <p:nvPr>
            <p:ph type="sldNum" sz="quarter" idx="12"/>
          </p:nvPr>
        </p:nvSpPr>
        <p:spPr/>
        <p:txBody>
          <a:bodyPr/>
          <a:lstStyle/>
          <a:p>
            <a:fld id="{24A2943F-D843-43FE-947A-21533D91B39C}" type="slidenum">
              <a:rPr lang="ja-JP" altLang="en-US" smtClean="0">
                <a:solidFill>
                  <a:prstClr val="black">
                    <a:tint val="75000"/>
                  </a:prstClr>
                </a:solidFill>
              </a:rPr>
              <a:pPr/>
              <a:t>9</a:t>
            </a:fld>
            <a:endParaRPr lang="ja-JP" altLang="en-US" dirty="0">
              <a:solidFill>
                <a:prstClr val="black">
                  <a:tint val="75000"/>
                </a:prstClr>
              </a:solidFill>
            </a:endParaRPr>
          </a:p>
        </p:txBody>
      </p:sp>
      <p:sp>
        <p:nvSpPr>
          <p:cNvPr id="2" name="テキスト ボックス 1"/>
          <p:cNvSpPr txBox="1"/>
          <p:nvPr/>
        </p:nvSpPr>
        <p:spPr>
          <a:xfrm>
            <a:off x="2441172" y="309306"/>
            <a:ext cx="4288353" cy="584775"/>
          </a:xfrm>
          <a:prstGeom prst="rect">
            <a:avLst/>
          </a:prstGeom>
          <a:noFill/>
        </p:spPr>
        <p:txBody>
          <a:bodyPr wrap="none" rtlCol="0">
            <a:spAutoFit/>
          </a:bodyPr>
          <a:lstStyle/>
          <a:p>
            <a:r>
              <a:rPr kumimoji="1" lang="ja-JP" altLang="en-US" sz="3200" dirty="0" smtClean="0">
                <a:latin typeface="メイリオ" pitchFamily="50" charset="-128"/>
                <a:ea typeface="メイリオ" pitchFamily="50" charset="-128"/>
                <a:cs typeface="メイリオ" pitchFamily="50" charset="-128"/>
              </a:rPr>
              <a:t>従来の物語広告の特徴</a:t>
            </a:r>
            <a:endParaRPr kumimoji="1" lang="ja-JP" altLang="en-US" sz="3200" dirty="0">
              <a:latin typeface="メイリオ" pitchFamily="50" charset="-128"/>
              <a:ea typeface="メイリオ" pitchFamily="50" charset="-128"/>
              <a:cs typeface="メイリオ" pitchFamily="50" charset="-128"/>
            </a:endParaRPr>
          </a:p>
        </p:txBody>
      </p:sp>
      <p:sp>
        <p:nvSpPr>
          <p:cNvPr id="9" name="正方形/長方形 8"/>
          <p:cNvSpPr/>
          <p:nvPr/>
        </p:nvSpPr>
        <p:spPr>
          <a:xfrm>
            <a:off x="0" y="2072"/>
            <a:ext cx="2173288" cy="548679"/>
          </a:xfrm>
          <a:prstGeom prst="rect">
            <a:avLst/>
          </a:prstGeom>
          <a:solidFill>
            <a:srgbClr val="00B0F0"/>
          </a:solidFill>
          <a:ln>
            <a:solidFill>
              <a:srgbClr val="4BB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ja-JP" altLang="en-US" sz="3200" dirty="0">
                <a:solidFill>
                  <a:prstClr val="white"/>
                </a:solidFill>
                <a:latin typeface="メイリオ" pitchFamily="50" charset="-128"/>
                <a:ea typeface="メイリオ" pitchFamily="50" charset="-128"/>
                <a:cs typeface="メイリオ" pitchFamily="50" charset="-128"/>
              </a:rPr>
              <a:t>現状分析</a:t>
            </a:r>
          </a:p>
        </p:txBody>
      </p:sp>
      <p:cxnSp>
        <p:nvCxnSpPr>
          <p:cNvPr id="10" name="直線コネクタ 9"/>
          <p:cNvCxnSpPr/>
          <p:nvPr/>
        </p:nvCxnSpPr>
        <p:spPr>
          <a:xfrm>
            <a:off x="0" y="947738"/>
            <a:ext cx="9139238" cy="0"/>
          </a:xfrm>
          <a:prstGeom prst="line">
            <a:avLst/>
          </a:prstGeom>
          <a:ln w="76200">
            <a:solidFill>
              <a:srgbClr val="026EE4"/>
            </a:solidFill>
          </a:ln>
        </p:spPr>
        <p:style>
          <a:lnRef idx="1">
            <a:schemeClr val="accent1"/>
          </a:lnRef>
          <a:fillRef idx="0">
            <a:schemeClr val="accent1"/>
          </a:fillRef>
          <a:effectRef idx="0">
            <a:schemeClr val="accent1"/>
          </a:effectRef>
          <a:fontRef idx="minor">
            <a:schemeClr val="tx1"/>
          </a:fontRef>
        </p:style>
      </p:cxnSp>
      <p:sp>
        <p:nvSpPr>
          <p:cNvPr id="12" name="正方形/長方形 11"/>
          <p:cNvSpPr/>
          <p:nvPr/>
        </p:nvSpPr>
        <p:spPr>
          <a:xfrm>
            <a:off x="337667" y="1340768"/>
            <a:ext cx="2103505" cy="72008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latin typeface="メイリオ" pitchFamily="50" charset="-128"/>
                <a:ea typeface="メイリオ" pitchFamily="50" charset="-128"/>
                <a:cs typeface="メイリオ" pitchFamily="50" charset="-128"/>
              </a:rPr>
              <a:t>従来</a:t>
            </a:r>
            <a:endParaRPr kumimoji="1" lang="ja-JP" altLang="en-US" sz="3200" dirty="0">
              <a:latin typeface="メイリオ" pitchFamily="50" charset="-128"/>
              <a:ea typeface="メイリオ" pitchFamily="50" charset="-128"/>
              <a:cs typeface="メイリオ" pitchFamily="50" charset="-128"/>
            </a:endParaRPr>
          </a:p>
        </p:txBody>
      </p:sp>
      <p:pic>
        <p:nvPicPr>
          <p:cNvPr id="16" name="図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225" y="4013188"/>
            <a:ext cx="3409894" cy="2412647"/>
          </a:xfrm>
          <a:prstGeom prst="rect">
            <a:avLst/>
          </a:prstGeom>
        </p:spPr>
      </p:pic>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954" y="3987686"/>
            <a:ext cx="3384376" cy="2410086"/>
          </a:xfrm>
          <a:prstGeom prst="rect">
            <a:avLst/>
          </a:prstGeom>
        </p:spPr>
      </p:pic>
      <p:sp>
        <p:nvSpPr>
          <p:cNvPr id="18" name="テキスト ボックス 17"/>
          <p:cNvSpPr txBox="1"/>
          <p:nvPr/>
        </p:nvSpPr>
        <p:spPr>
          <a:xfrm>
            <a:off x="4581879" y="3618304"/>
            <a:ext cx="3654527" cy="369332"/>
          </a:xfrm>
          <a:prstGeom prst="rect">
            <a:avLst/>
          </a:prstGeom>
          <a:noFill/>
        </p:spPr>
        <p:txBody>
          <a:bodyPr wrap="none" rtlCol="0">
            <a:spAutoFit/>
          </a:bodyPr>
          <a:lstStyle/>
          <a:p>
            <a:r>
              <a:rPr lang="en-US" altLang="ja-JP" dirty="0" smtClean="0">
                <a:latin typeface="メイリオ" pitchFamily="50" charset="-128"/>
                <a:ea typeface="メイリオ" pitchFamily="50" charset="-128"/>
                <a:cs typeface="メイリオ" pitchFamily="50" charset="-128"/>
              </a:rPr>
              <a:t>BOSS </a:t>
            </a:r>
            <a:r>
              <a:rPr kumimoji="1" lang="ja-JP" altLang="en-US" dirty="0" smtClean="0">
                <a:latin typeface="メイリオ" pitchFamily="50" charset="-128"/>
                <a:ea typeface="メイリオ" pitchFamily="50" charset="-128"/>
                <a:cs typeface="メイリオ" pitchFamily="50" charset="-128"/>
              </a:rPr>
              <a:t>宇宙人ジョーンズ　登場篇</a:t>
            </a:r>
            <a:endParaRPr kumimoji="1" lang="ja-JP" altLang="en-US" dirty="0">
              <a:latin typeface="メイリオ" pitchFamily="50" charset="-128"/>
              <a:ea typeface="メイリオ" pitchFamily="50" charset="-128"/>
              <a:cs typeface="メイリオ" pitchFamily="50" charset="-128"/>
            </a:endParaRPr>
          </a:p>
        </p:txBody>
      </p:sp>
      <p:sp>
        <p:nvSpPr>
          <p:cNvPr id="19" name="テキスト ボックス 18"/>
          <p:cNvSpPr txBox="1"/>
          <p:nvPr/>
        </p:nvSpPr>
        <p:spPr>
          <a:xfrm>
            <a:off x="736224" y="3618304"/>
            <a:ext cx="3357009" cy="369332"/>
          </a:xfrm>
          <a:prstGeom prst="rect">
            <a:avLst/>
          </a:prstGeom>
          <a:noFill/>
        </p:spPr>
        <p:txBody>
          <a:bodyPr wrap="none" rtlCol="0">
            <a:spAutoFit/>
          </a:bodyPr>
          <a:lstStyle/>
          <a:p>
            <a:r>
              <a:rPr lang="ja-JP" altLang="en-US" dirty="0" smtClean="0">
                <a:latin typeface="メイリオ" pitchFamily="50" charset="-128"/>
                <a:ea typeface="メイリオ" pitchFamily="50" charset="-128"/>
                <a:cs typeface="メイリオ" pitchFamily="50" charset="-128"/>
              </a:rPr>
              <a:t>ファンタ </a:t>
            </a:r>
            <a:r>
              <a:rPr lang="en-US" altLang="ja-JP" dirty="0">
                <a:latin typeface="メイリオ" pitchFamily="50" charset="-128"/>
                <a:ea typeface="メイリオ" pitchFamily="50" charset="-128"/>
                <a:cs typeface="メイリオ" pitchFamily="50" charset="-128"/>
              </a:rPr>
              <a:t>3</a:t>
            </a:r>
            <a:r>
              <a:rPr lang="ja-JP" altLang="en-US" dirty="0">
                <a:latin typeface="メイリオ" pitchFamily="50" charset="-128"/>
                <a:ea typeface="メイリオ" pitchFamily="50" charset="-128"/>
                <a:cs typeface="メイリオ" pitchFamily="50" charset="-128"/>
              </a:rPr>
              <a:t>年</a:t>
            </a:r>
            <a:r>
              <a:rPr lang="en-US" altLang="ja-JP" dirty="0">
                <a:latin typeface="メイリオ" pitchFamily="50" charset="-128"/>
                <a:ea typeface="メイリオ" pitchFamily="50" charset="-128"/>
                <a:cs typeface="メイリオ" pitchFamily="50" charset="-128"/>
              </a:rPr>
              <a:t>J</a:t>
            </a:r>
            <a:r>
              <a:rPr lang="ja-JP" altLang="en-US" dirty="0">
                <a:latin typeface="メイリオ" pitchFamily="50" charset="-128"/>
                <a:ea typeface="メイリオ" pitchFamily="50" charset="-128"/>
                <a:cs typeface="メイリオ" pitchFamily="50" charset="-128"/>
              </a:rPr>
              <a:t>組 ツッパリ先生</a:t>
            </a:r>
            <a:endParaRPr kumimoji="1" lang="ja-JP" altLang="en-US"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8806458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2250</TotalTime>
  <Words>2674</Words>
  <Application>Microsoft Office PowerPoint</Application>
  <PresentationFormat>画面に合わせる (4:3)</PresentationFormat>
  <Paragraphs>611</Paragraphs>
  <Slides>51</Slides>
  <Notes>20</Notes>
  <HiddenSlides>0</HiddenSlides>
  <MMClips>0</MMClips>
  <ScaleCrop>false</ScaleCrop>
  <HeadingPairs>
    <vt:vector size="4" baseType="variant">
      <vt:variant>
        <vt:lpstr>テーマ</vt:lpstr>
      </vt:variant>
      <vt:variant>
        <vt:i4>1</vt:i4>
      </vt:variant>
      <vt:variant>
        <vt:lpstr>スライド タイトル</vt:lpstr>
      </vt:variant>
      <vt:variant>
        <vt:i4>51</vt:i4>
      </vt:variant>
    </vt:vector>
  </HeadingPairs>
  <TitlesOfParts>
    <vt:vector size="52" baseType="lpstr">
      <vt:lpstr>Office ​​テーマ</vt:lpstr>
      <vt:lpstr>消費者が感情移入する 物語広告の条件と効果</vt:lpstr>
      <vt:lpstr>はじめに</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研究目的</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目次</vt:lpstr>
      <vt:lpstr>仮説１調査概要</vt:lpstr>
      <vt:lpstr>検証方法</vt:lpstr>
      <vt:lpstr>CMの採用理由</vt:lpstr>
      <vt:lpstr>仮説１のアンケート内容</vt:lpstr>
      <vt:lpstr>グループA予想</vt:lpstr>
      <vt:lpstr>グループB予想</vt:lpstr>
      <vt:lpstr>PowerPoint プレゼンテーション</vt:lpstr>
      <vt:lpstr>仮説2調査概要</vt:lpstr>
      <vt:lpstr>仮説２のアンケート内容</vt:lpstr>
      <vt:lpstr>仮説２-１検証方法</vt:lpstr>
      <vt:lpstr>仮説２-２検証方法</vt:lpstr>
      <vt:lpstr>PowerPoint プレゼンテーション</vt:lpstr>
      <vt:lpstr>目次</vt:lpstr>
      <vt:lpstr>学術的インプリケーション</vt:lpstr>
      <vt:lpstr>実務的インプリケーション</vt:lpstr>
      <vt:lpstr>今後の課題</vt:lpstr>
      <vt:lpstr>参考文献・参考URL</vt:lpstr>
    </vt:vector>
  </TitlesOfParts>
  <Company>拓殖大学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拓殖大学</dc:creator>
  <cp:lastModifiedBy>FJ-USER</cp:lastModifiedBy>
  <cp:revision>132</cp:revision>
  <dcterms:created xsi:type="dcterms:W3CDTF">2014-12-13T01:08:53Z</dcterms:created>
  <dcterms:modified xsi:type="dcterms:W3CDTF">2014-12-18T16:37:11Z</dcterms:modified>
</cp:coreProperties>
</file>